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
  </p:notesMasterIdLst>
  <p:sldIdLst>
    <p:sldId id="256" r:id="rId2"/>
  </p:sldIdLst>
  <p:sldSz cx="38404800" cy="38404800"/>
  <p:notesSz cx="6858000" cy="9144000"/>
  <p:defaultTextStyle>
    <a:defPPr>
      <a:defRPr lang="en-US"/>
    </a:defPPr>
    <a:lvl1pPr marL="0" algn="l" defTabSz="4283074" rtl="0" eaLnBrk="1" latinLnBrk="0" hangingPunct="1">
      <a:defRPr sz="8400" kern="1200">
        <a:solidFill>
          <a:schemeClr val="tx1"/>
        </a:solidFill>
        <a:latin typeface="+mn-lt"/>
        <a:ea typeface="+mn-ea"/>
        <a:cs typeface="+mn-cs"/>
      </a:defRPr>
    </a:lvl1pPr>
    <a:lvl2pPr marL="2141535" algn="l" defTabSz="4283074" rtl="0" eaLnBrk="1" latinLnBrk="0" hangingPunct="1">
      <a:defRPr sz="8400" kern="1200">
        <a:solidFill>
          <a:schemeClr val="tx1"/>
        </a:solidFill>
        <a:latin typeface="+mn-lt"/>
        <a:ea typeface="+mn-ea"/>
        <a:cs typeface="+mn-cs"/>
      </a:defRPr>
    </a:lvl2pPr>
    <a:lvl3pPr marL="4283074" algn="l" defTabSz="4283074" rtl="0" eaLnBrk="1" latinLnBrk="0" hangingPunct="1">
      <a:defRPr sz="8400" kern="1200">
        <a:solidFill>
          <a:schemeClr val="tx1"/>
        </a:solidFill>
        <a:latin typeface="+mn-lt"/>
        <a:ea typeface="+mn-ea"/>
        <a:cs typeface="+mn-cs"/>
      </a:defRPr>
    </a:lvl3pPr>
    <a:lvl4pPr marL="6424610" algn="l" defTabSz="4283074" rtl="0" eaLnBrk="1" latinLnBrk="0" hangingPunct="1">
      <a:defRPr sz="8400" kern="1200">
        <a:solidFill>
          <a:schemeClr val="tx1"/>
        </a:solidFill>
        <a:latin typeface="+mn-lt"/>
        <a:ea typeface="+mn-ea"/>
        <a:cs typeface="+mn-cs"/>
      </a:defRPr>
    </a:lvl4pPr>
    <a:lvl5pPr marL="8566150" algn="l" defTabSz="4283074" rtl="0" eaLnBrk="1" latinLnBrk="0" hangingPunct="1">
      <a:defRPr sz="8400" kern="1200">
        <a:solidFill>
          <a:schemeClr val="tx1"/>
        </a:solidFill>
        <a:latin typeface="+mn-lt"/>
        <a:ea typeface="+mn-ea"/>
        <a:cs typeface="+mn-cs"/>
      </a:defRPr>
    </a:lvl5pPr>
    <a:lvl6pPr marL="10707685" algn="l" defTabSz="4283074" rtl="0" eaLnBrk="1" latinLnBrk="0" hangingPunct="1">
      <a:defRPr sz="8400" kern="1200">
        <a:solidFill>
          <a:schemeClr val="tx1"/>
        </a:solidFill>
        <a:latin typeface="+mn-lt"/>
        <a:ea typeface="+mn-ea"/>
        <a:cs typeface="+mn-cs"/>
      </a:defRPr>
    </a:lvl6pPr>
    <a:lvl7pPr marL="12849224" algn="l" defTabSz="4283074" rtl="0" eaLnBrk="1" latinLnBrk="0" hangingPunct="1">
      <a:defRPr sz="8400" kern="1200">
        <a:solidFill>
          <a:schemeClr val="tx1"/>
        </a:solidFill>
        <a:latin typeface="+mn-lt"/>
        <a:ea typeface="+mn-ea"/>
        <a:cs typeface="+mn-cs"/>
      </a:defRPr>
    </a:lvl7pPr>
    <a:lvl8pPr marL="14990760" algn="l" defTabSz="4283074" rtl="0" eaLnBrk="1" latinLnBrk="0" hangingPunct="1">
      <a:defRPr sz="8400" kern="1200">
        <a:solidFill>
          <a:schemeClr val="tx1"/>
        </a:solidFill>
        <a:latin typeface="+mn-lt"/>
        <a:ea typeface="+mn-ea"/>
        <a:cs typeface="+mn-cs"/>
      </a:defRPr>
    </a:lvl8pPr>
    <a:lvl9pPr marL="17132295" algn="l" defTabSz="4283074" rtl="0" eaLnBrk="1" latinLnBrk="0" hangingPunct="1">
      <a:defRPr sz="84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J"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8247" autoAdjust="0"/>
  </p:normalViewPr>
  <p:slideViewPr>
    <p:cSldViewPr>
      <p:cViewPr>
        <p:scale>
          <a:sx n="60" d="100"/>
          <a:sy n="60" d="100"/>
        </p:scale>
        <p:origin x="2178" y="1452"/>
      </p:cViewPr>
      <p:guideLst>
        <p:guide orient="horz" pos="12096"/>
        <p:guide pos="12096"/>
      </p:guideLst>
    </p:cSldViewPr>
  </p:slideViewPr>
  <p:notesTextViewPr>
    <p:cViewPr>
      <p:scale>
        <a:sx n="100" d="100"/>
        <a:sy n="100" d="100"/>
      </p:scale>
      <p:origin x="0" y="0"/>
    </p:cViewPr>
  </p:notesText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AC123C-B81C-454F-910D-F339428B0126}" type="datetimeFigureOut">
              <a:rPr lang="en-US" smtClean="0"/>
              <a:pPr/>
              <a:t>3/24/2011</a:t>
            </a:fld>
            <a:endParaRPr lang="en-US"/>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1F99BF-C946-4200-8752-2AAFEDF4020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283074" rtl="0" eaLnBrk="1" latinLnBrk="0" hangingPunct="1">
      <a:defRPr sz="5600" kern="1200">
        <a:solidFill>
          <a:schemeClr val="tx1"/>
        </a:solidFill>
        <a:latin typeface="+mn-lt"/>
        <a:ea typeface="+mn-ea"/>
        <a:cs typeface="+mn-cs"/>
      </a:defRPr>
    </a:lvl1pPr>
    <a:lvl2pPr marL="2141535" algn="l" defTabSz="4283074" rtl="0" eaLnBrk="1" latinLnBrk="0" hangingPunct="1">
      <a:defRPr sz="5600" kern="1200">
        <a:solidFill>
          <a:schemeClr val="tx1"/>
        </a:solidFill>
        <a:latin typeface="+mn-lt"/>
        <a:ea typeface="+mn-ea"/>
        <a:cs typeface="+mn-cs"/>
      </a:defRPr>
    </a:lvl2pPr>
    <a:lvl3pPr marL="4283074" algn="l" defTabSz="4283074" rtl="0" eaLnBrk="1" latinLnBrk="0" hangingPunct="1">
      <a:defRPr sz="5600" kern="1200">
        <a:solidFill>
          <a:schemeClr val="tx1"/>
        </a:solidFill>
        <a:latin typeface="+mn-lt"/>
        <a:ea typeface="+mn-ea"/>
        <a:cs typeface="+mn-cs"/>
      </a:defRPr>
    </a:lvl3pPr>
    <a:lvl4pPr marL="6424610" algn="l" defTabSz="4283074" rtl="0" eaLnBrk="1" latinLnBrk="0" hangingPunct="1">
      <a:defRPr sz="5600" kern="1200">
        <a:solidFill>
          <a:schemeClr val="tx1"/>
        </a:solidFill>
        <a:latin typeface="+mn-lt"/>
        <a:ea typeface="+mn-ea"/>
        <a:cs typeface="+mn-cs"/>
      </a:defRPr>
    </a:lvl4pPr>
    <a:lvl5pPr marL="8566150" algn="l" defTabSz="4283074" rtl="0" eaLnBrk="1" latinLnBrk="0" hangingPunct="1">
      <a:defRPr sz="5600" kern="1200">
        <a:solidFill>
          <a:schemeClr val="tx1"/>
        </a:solidFill>
        <a:latin typeface="+mn-lt"/>
        <a:ea typeface="+mn-ea"/>
        <a:cs typeface="+mn-cs"/>
      </a:defRPr>
    </a:lvl5pPr>
    <a:lvl6pPr marL="10707685" algn="l" defTabSz="4283074" rtl="0" eaLnBrk="1" latinLnBrk="0" hangingPunct="1">
      <a:defRPr sz="5600" kern="1200">
        <a:solidFill>
          <a:schemeClr val="tx1"/>
        </a:solidFill>
        <a:latin typeface="+mn-lt"/>
        <a:ea typeface="+mn-ea"/>
        <a:cs typeface="+mn-cs"/>
      </a:defRPr>
    </a:lvl6pPr>
    <a:lvl7pPr marL="12849224" algn="l" defTabSz="4283074" rtl="0" eaLnBrk="1" latinLnBrk="0" hangingPunct="1">
      <a:defRPr sz="5600" kern="1200">
        <a:solidFill>
          <a:schemeClr val="tx1"/>
        </a:solidFill>
        <a:latin typeface="+mn-lt"/>
        <a:ea typeface="+mn-ea"/>
        <a:cs typeface="+mn-cs"/>
      </a:defRPr>
    </a:lvl7pPr>
    <a:lvl8pPr marL="14990760" algn="l" defTabSz="4283074" rtl="0" eaLnBrk="1" latinLnBrk="0" hangingPunct="1">
      <a:defRPr sz="5600" kern="1200">
        <a:solidFill>
          <a:schemeClr val="tx1"/>
        </a:solidFill>
        <a:latin typeface="+mn-lt"/>
        <a:ea typeface="+mn-ea"/>
        <a:cs typeface="+mn-cs"/>
      </a:defRPr>
    </a:lvl8pPr>
    <a:lvl9pPr marL="17132295" algn="l" defTabSz="4283074" rtl="0" eaLnBrk="1" latinLnBrk="0" hangingPunct="1">
      <a:defRPr sz="5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0" y="685800"/>
            <a:ext cx="3429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1F99BF-C946-4200-8752-2AAFEDF40201}"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11930389"/>
            <a:ext cx="32644080" cy="8232140"/>
          </a:xfrm>
        </p:spPr>
        <p:txBody>
          <a:bodyPr/>
          <a:lstStyle/>
          <a:p>
            <a:r>
              <a:rPr lang="en-US" smtClean="0"/>
              <a:t>Click to edit Master title style</a:t>
            </a:r>
            <a:endParaRPr lang="en-US"/>
          </a:p>
        </p:txBody>
      </p:sp>
      <p:sp>
        <p:nvSpPr>
          <p:cNvPr id="3" name="Subtitle 2"/>
          <p:cNvSpPr>
            <a:spLocks noGrp="1"/>
          </p:cNvSpPr>
          <p:nvPr>
            <p:ph type="subTitle" idx="1"/>
          </p:nvPr>
        </p:nvSpPr>
        <p:spPr>
          <a:xfrm>
            <a:off x="5760720" y="21762720"/>
            <a:ext cx="26883360" cy="9814560"/>
          </a:xfrm>
        </p:spPr>
        <p:txBody>
          <a:bodyPr/>
          <a:lstStyle>
            <a:lvl1pPr marL="0" indent="0" algn="ctr">
              <a:buNone/>
              <a:defRPr>
                <a:solidFill>
                  <a:schemeClr val="tx1">
                    <a:tint val="75000"/>
                  </a:schemeClr>
                </a:solidFill>
              </a:defRPr>
            </a:lvl1pPr>
            <a:lvl2pPr marL="2141535" indent="0" algn="ctr">
              <a:buNone/>
              <a:defRPr>
                <a:solidFill>
                  <a:schemeClr val="tx1">
                    <a:tint val="75000"/>
                  </a:schemeClr>
                </a:solidFill>
              </a:defRPr>
            </a:lvl2pPr>
            <a:lvl3pPr marL="4283074" indent="0" algn="ctr">
              <a:buNone/>
              <a:defRPr>
                <a:solidFill>
                  <a:schemeClr val="tx1">
                    <a:tint val="75000"/>
                  </a:schemeClr>
                </a:solidFill>
              </a:defRPr>
            </a:lvl3pPr>
            <a:lvl4pPr marL="6424610" indent="0" algn="ctr">
              <a:buNone/>
              <a:defRPr>
                <a:solidFill>
                  <a:schemeClr val="tx1">
                    <a:tint val="75000"/>
                  </a:schemeClr>
                </a:solidFill>
              </a:defRPr>
            </a:lvl4pPr>
            <a:lvl5pPr marL="8566150" indent="0" algn="ctr">
              <a:buNone/>
              <a:defRPr>
                <a:solidFill>
                  <a:schemeClr val="tx1">
                    <a:tint val="75000"/>
                  </a:schemeClr>
                </a:solidFill>
              </a:defRPr>
            </a:lvl5pPr>
            <a:lvl6pPr marL="10707685" indent="0" algn="ctr">
              <a:buNone/>
              <a:defRPr>
                <a:solidFill>
                  <a:schemeClr val="tx1">
                    <a:tint val="75000"/>
                  </a:schemeClr>
                </a:solidFill>
              </a:defRPr>
            </a:lvl6pPr>
            <a:lvl7pPr marL="12849224" indent="0" algn="ctr">
              <a:buNone/>
              <a:defRPr>
                <a:solidFill>
                  <a:schemeClr val="tx1">
                    <a:tint val="75000"/>
                  </a:schemeClr>
                </a:solidFill>
              </a:defRPr>
            </a:lvl7pPr>
            <a:lvl8pPr marL="14990760" indent="0" algn="ctr">
              <a:buNone/>
              <a:defRPr>
                <a:solidFill>
                  <a:schemeClr val="tx1">
                    <a:tint val="75000"/>
                  </a:schemeClr>
                </a:solidFill>
              </a:defRPr>
            </a:lvl8pPr>
            <a:lvl9pPr marL="1713229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CF449F-A6DF-411B-BF16-2761EF834B5F}" type="datetimeFigureOut">
              <a:rPr lang="en-US" smtClean="0"/>
              <a:pPr/>
              <a:t>3/24/2011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54765-6BDA-4675-B1BB-D32846C7F1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CF449F-A6DF-411B-BF16-2761EF834B5F}" type="datetimeFigureOut">
              <a:rPr lang="en-US" smtClean="0"/>
              <a:pPr/>
              <a:t>3/24/2011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54765-6BDA-4675-B1BB-D32846C7F1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843480" y="1537975"/>
            <a:ext cx="8641080" cy="3276854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20240" y="1537975"/>
            <a:ext cx="25283160" cy="327685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CF449F-A6DF-411B-BF16-2761EF834B5F}" type="datetimeFigureOut">
              <a:rPr lang="en-US" smtClean="0"/>
              <a:pPr/>
              <a:t>3/24/2011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54765-6BDA-4675-B1BB-D32846C7F1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CF449F-A6DF-411B-BF16-2761EF834B5F}" type="datetimeFigureOut">
              <a:rPr lang="en-US" smtClean="0"/>
              <a:pPr/>
              <a:t>3/24/2011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54765-6BDA-4675-B1BB-D32846C7F1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5" y="24678649"/>
            <a:ext cx="32644080" cy="7627620"/>
          </a:xfrm>
        </p:spPr>
        <p:txBody>
          <a:bodyPr anchor="t"/>
          <a:lstStyle>
            <a:lvl1pPr algn="l">
              <a:defRPr sz="18700" b="1" cap="all"/>
            </a:lvl1pPr>
          </a:lstStyle>
          <a:p>
            <a:r>
              <a:rPr lang="en-US" smtClean="0"/>
              <a:t>Click to edit Master title style</a:t>
            </a:r>
            <a:endParaRPr lang="en-US"/>
          </a:p>
        </p:txBody>
      </p:sp>
      <p:sp>
        <p:nvSpPr>
          <p:cNvPr id="3" name="Text Placeholder 2"/>
          <p:cNvSpPr>
            <a:spLocks noGrp="1"/>
          </p:cNvSpPr>
          <p:nvPr>
            <p:ph type="body" idx="1"/>
          </p:nvPr>
        </p:nvSpPr>
        <p:spPr>
          <a:xfrm>
            <a:off x="3033715" y="16277596"/>
            <a:ext cx="32644080" cy="8401047"/>
          </a:xfrm>
        </p:spPr>
        <p:txBody>
          <a:bodyPr anchor="b"/>
          <a:lstStyle>
            <a:lvl1pPr marL="0" indent="0">
              <a:buNone/>
              <a:defRPr sz="9400">
                <a:solidFill>
                  <a:schemeClr val="tx1">
                    <a:tint val="75000"/>
                  </a:schemeClr>
                </a:solidFill>
              </a:defRPr>
            </a:lvl1pPr>
            <a:lvl2pPr marL="2141535" indent="0">
              <a:buNone/>
              <a:defRPr sz="8400">
                <a:solidFill>
                  <a:schemeClr val="tx1">
                    <a:tint val="75000"/>
                  </a:schemeClr>
                </a:solidFill>
              </a:defRPr>
            </a:lvl2pPr>
            <a:lvl3pPr marL="4283074" indent="0">
              <a:buNone/>
              <a:defRPr sz="7500">
                <a:solidFill>
                  <a:schemeClr val="tx1">
                    <a:tint val="75000"/>
                  </a:schemeClr>
                </a:solidFill>
              </a:defRPr>
            </a:lvl3pPr>
            <a:lvl4pPr marL="6424610" indent="0">
              <a:buNone/>
              <a:defRPr sz="6500">
                <a:solidFill>
                  <a:schemeClr val="tx1">
                    <a:tint val="75000"/>
                  </a:schemeClr>
                </a:solidFill>
              </a:defRPr>
            </a:lvl4pPr>
            <a:lvl5pPr marL="8566150" indent="0">
              <a:buNone/>
              <a:defRPr sz="6500">
                <a:solidFill>
                  <a:schemeClr val="tx1">
                    <a:tint val="75000"/>
                  </a:schemeClr>
                </a:solidFill>
              </a:defRPr>
            </a:lvl5pPr>
            <a:lvl6pPr marL="10707685" indent="0">
              <a:buNone/>
              <a:defRPr sz="6500">
                <a:solidFill>
                  <a:schemeClr val="tx1">
                    <a:tint val="75000"/>
                  </a:schemeClr>
                </a:solidFill>
              </a:defRPr>
            </a:lvl6pPr>
            <a:lvl7pPr marL="12849224" indent="0">
              <a:buNone/>
              <a:defRPr sz="6500">
                <a:solidFill>
                  <a:schemeClr val="tx1">
                    <a:tint val="75000"/>
                  </a:schemeClr>
                </a:solidFill>
              </a:defRPr>
            </a:lvl7pPr>
            <a:lvl8pPr marL="14990760" indent="0">
              <a:buNone/>
              <a:defRPr sz="6500">
                <a:solidFill>
                  <a:schemeClr val="tx1">
                    <a:tint val="75000"/>
                  </a:schemeClr>
                </a:solidFill>
              </a:defRPr>
            </a:lvl8pPr>
            <a:lvl9pPr marL="17132295" indent="0">
              <a:buNone/>
              <a:defRPr sz="6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CF449F-A6DF-411B-BF16-2761EF834B5F}" type="datetimeFigureOut">
              <a:rPr lang="en-US" smtClean="0"/>
              <a:pPr/>
              <a:t>3/24/2011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54765-6BDA-4675-B1BB-D32846C7F11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20240" y="8961123"/>
            <a:ext cx="16962120" cy="25345393"/>
          </a:xfrm>
        </p:spPr>
        <p:txBody>
          <a:bodyPr/>
          <a:lstStyle>
            <a:lvl1pPr>
              <a:defRPr sz="13100"/>
            </a:lvl1pPr>
            <a:lvl2pPr>
              <a:defRPr sz="11200"/>
            </a:lvl2pPr>
            <a:lvl3pPr>
              <a:defRPr sz="94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9522440" y="8961123"/>
            <a:ext cx="16962120" cy="25345393"/>
          </a:xfrm>
        </p:spPr>
        <p:txBody>
          <a:bodyPr/>
          <a:lstStyle>
            <a:lvl1pPr>
              <a:defRPr sz="13100"/>
            </a:lvl1pPr>
            <a:lvl2pPr>
              <a:defRPr sz="11200"/>
            </a:lvl2pPr>
            <a:lvl3pPr>
              <a:defRPr sz="94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CF449F-A6DF-411B-BF16-2761EF834B5F}" type="datetimeFigureOut">
              <a:rPr lang="en-US" smtClean="0"/>
              <a:pPr/>
              <a:t>3/24/2011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54765-6BDA-4675-B1BB-D32846C7F1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20240" y="8596634"/>
            <a:ext cx="16968790" cy="3582667"/>
          </a:xfrm>
        </p:spPr>
        <p:txBody>
          <a:bodyPr anchor="b"/>
          <a:lstStyle>
            <a:lvl1pPr marL="0" indent="0">
              <a:buNone/>
              <a:defRPr sz="11200" b="1"/>
            </a:lvl1pPr>
            <a:lvl2pPr marL="2141535" indent="0">
              <a:buNone/>
              <a:defRPr sz="9400" b="1"/>
            </a:lvl2pPr>
            <a:lvl3pPr marL="4283074" indent="0">
              <a:buNone/>
              <a:defRPr sz="8400" b="1"/>
            </a:lvl3pPr>
            <a:lvl4pPr marL="6424610" indent="0">
              <a:buNone/>
              <a:defRPr sz="7500" b="1"/>
            </a:lvl4pPr>
            <a:lvl5pPr marL="8566150" indent="0">
              <a:buNone/>
              <a:defRPr sz="7500" b="1"/>
            </a:lvl5pPr>
            <a:lvl6pPr marL="10707685" indent="0">
              <a:buNone/>
              <a:defRPr sz="7500" b="1"/>
            </a:lvl6pPr>
            <a:lvl7pPr marL="12849224" indent="0">
              <a:buNone/>
              <a:defRPr sz="7500" b="1"/>
            </a:lvl7pPr>
            <a:lvl8pPr marL="14990760" indent="0">
              <a:buNone/>
              <a:defRPr sz="7500" b="1"/>
            </a:lvl8pPr>
            <a:lvl9pPr marL="17132295" indent="0">
              <a:buNone/>
              <a:defRPr sz="7500" b="1"/>
            </a:lvl9pPr>
          </a:lstStyle>
          <a:p>
            <a:pPr lvl="0"/>
            <a:r>
              <a:rPr lang="en-US" smtClean="0"/>
              <a:t>Click to edit Master text styles</a:t>
            </a:r>
          </a:p>
        </p:txBody>
      </p:sp>
      <p:sp>
        <p:nvSpPr>
          <p:cNvPr id="4" name="Content Placeholder 3"/>
          <p:cNvSpPr>
            <a:spLocks noGrp="1"/>
          </p:cNvSpPr>
          <p:nvPr>
            <p:ph sz="half" idx="2"/>
          </p:nvPr>
        </p:nvSpPr>
        <p:spPr>
          <a:xfrm>
            <a:off x="1920240" y="12179301"/>
            <a:ext cx="16968790" cy="22127213"/>
          </a:xfrm>
        </p:spPr>
        <p:txBody>
          <a:bodyPr/>
          <a:lstStyle>
            <a:lvl1pPr>
              <a:defRPr sz="11200"/>
            </a:lvl1pPr>
            <a:lvl2pPr>
              <a:defRPr sz="9400"/>
            </a:lvl2pPr>
            <a:lvl3pPr>
              <a:defRPr sz="8400"/>
            </a:lvl3pPr>
            <a:lvl4pPr>
              <a:defRPr sz="7500"/>
            </a:lvl4pPr>
            <a:lvl5pPr>
              <a:defRPr sz="7500"/>
            </a:lvl5pPr>
            <a:lvl6pPr>
              <a:defRPr sz="7500"/>
            </a:lvl6pPr>
            <a:lvl7pPr>
              <a:defRPr sz="7500"/>
            </a:lvl7pPr>
            <a:lvl8pPr>
              <a:defRPr sz="7500"/>
            </a:lvl8pPr>
            <a:lvl9pPr>
              <a:defRPr sz="7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9112" y="8596634"/>
            <a:ext cx="16975456" cy="3582667"/>
          </a:xfrm>
        </p:spPr>
        <p:txBody>
          <a:bodyPr anchor="b"/>
          <a:lstStyle>
            <a:lvl1pPr marL="0" indent="0">
              <a:buNone/>
              <a:defRPr sz="11200" b="1"/>
            </a:lvl1pPr>
            <a:lvl2pPr marL="2141535" indent="0">
              <a:buNone/>
              <a:defRPr sz="9400" b="1"/>
            </a:lvl2pPr>
            <a:lvl3pPr marL="4283074" indent="0">
              <a:buNone/>
              <a:defRPr sz="8400" b="1"/>
            </a:lvl3pPr>
            <a:lvl4pPr marL="6424610" indent="0">
              <a:buNone/>
              <a:defRPr sz="7500" b="1"/>
            </a:lvl4pPr>
            <a:lvl5pPr marL="8566150" indent="0">
              <a:buNone/>
              <a:defRPr sz="7500" b="1"/>
            </a:lvl5pPr>
            <a:lvl6pPr marL="10707685" indent="0">
              <a:buNone/>
              <a:defRPr sz="7500" b="1"/>
            </a:lvl6pPr>
            <a:lvl7pPr marL="12849224" indent="0">
              <a:buNone/>
              <a:defRPr sz="7500" b="1"/>
            </a:lvl7pPr>
            <a:lvl8pPr marL="14990760" indent="0">
              <a:buNone/>
              <a:defRPr sz="7500" b="1"/>
            </a:lvl8pPr>
            <a:lvl9pPr marL="17132295" indent="0">
              <a:buNone/>
              <a:defRPr sz="7500" b="1"/>
            </a:lvl9pPr>
          </a:lstStyle>
          <a:p>
            <a:pPr lvl="0"/>
            <a:r>
              <a:rPr lang="en-US" smtClean="0"/>
              <a:t>Click to edit Master text styles</a:t>
            </a:r>
          </a:p>
        </p:txBody>
      </p:sp>
      <p:sp>
        <p:nvSpPr>
          <p:cNvPr id="6" name="Content Placeholder 5"/>
          <p:cNvSpPr>
            <a:spLocks noGrp="1"/>
          </p:cNvSpPr>
          <p:nvPr>
            <p:ph sz="quarter" idx="4"/>
          </p:nvPr>
        </p:nvSpPr>
        <p:spPr>
          <a:xfrm>
            <a:off x="19509112" y="12179301"/>
            <a:ext cx="16975456" cy="22127213"/>
          </a:xfrm>
        </p:spPr>
        <p:txBody>
          <a:bodyPr/>
          <a:lstStyle>
            <a:lvl1pPr>
              <a:defRPr sz="11200"/>
            </a:lvl1pPr>
            <a:lvl2pPr>
              <a:defRPr sz="9400"/>
            </a:lvl2pPr>
            <a:lvl3pPr>
              <a:defRPr sz="8400"/>
            </a:lvl3pPr>
            <a:lvl4pPr>
              <a:defRPr sz="7500"/>
            </a:lvl4pPr>
            <a:lvl5pPr>
              <a:defRPr sz="7500"/>
            </a:lvl5pPr>
            <a:lvl6pPr>
              <a:defRPr sz="7500"/>
            </a:lvl6pPr>
            <a:lvl7pPr>
              <a:defRPr sz="7500"/>
            </a:lvl7pPr>
            <a:lvl8pPr>
              <a:defRPr sz="7500"/>
            </a:lvl8pPr>
            <a:lvl9pPr>
              <a:defRPr sz="7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CF449F-A6DF-411B-BF16-2761EF834B5F}" type="datetimeFigureOut">
              <a:rPr lang="en-US" smtClean="0"/>
              <a:pPr/>
              <a:t>3/24/2011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154765-6BDA-4675-B1BB-D32846C7F11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CF449F-A6DF-411B-BF16-2761EF834B5F}" type="datetimeFigureOut">
              <a:rPr lang="en-US" smtClean="0"/>
              <a:pPr/>
              <a:t>3/24/2011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154765-6BDA-4675-B1BB-D32846C7F1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CF449F-A6DF-411B-BF16-2761EF834B5F}" type="datetimeFigureOut">
              <a:rPr lang="en-US" smtClean="0"/>
              <a:pPr/>
              <a:t>3/24/2011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154765-6BDA-4675-B1BB-D32846C7F1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7" y="1529080"/>
            <a:ext cx="12634915" cy="6507480"/>
          </a:xfrm>
        </p:spPr>
        <p:txBody>
          <a:bodyPr anchor="b"/>
          <a:lstStyle>
            <a:lvl1pPr algn="l">
              <a:defRPr sz="9400" b="1"/>
            </a:lvl1pPr>
          </a:lstStyle>
          <a:p>
            <a:r>
              <a:rPr lang="en-US" smtClean="0"/>
              <a:t>Click to edit Master title style</a:t>
            </a:r>
            <a:endParaRPr lang="en-US"/>
          </a:p>
        </p:txBody>
      </p:sp>
      <p:sp>
        <p:nvSpPr>
          <p:cNvPr id="3" name="Content Placeholder 2"/>
          <p:cNvSpPr>
            <a:spLocks noGrp="1"/>
          </p:cNvSpPr>
          <p:nvPr>
            <p:ph idx="1"/>
          </p:nvPr>
        </p:nvSpPr>
        <p:spPr>
          <a:xfrm>
            <a:off x="15015211" y="1529083"/>
            <a:ext cx="21469350" cy="32777433"/>
          </a:xfrm>
        </p:spPr>
        <p:txBody>
          <a:bodyPr/>
          <a:lstStyle>
            <a:lvl1pPr>
              <a:defRPr sz="15000"/>
            </a:lvl1pPr>
            <a:lvl2pPr>
              <a:defRPr sz="13100"/>
            </a:lvl2pPr>
            <a:lvl3pPr>
              <a:defRPr sz="11200"/>
            </a:lvl3pPr>
            <a:lvl4pPr>
              <a:defRPr sz="9400"/>
            </a:lvl4pPr>
            <a:lvl5pPr>
              <a:defRPr sz="9400"/>
            </a:lvl5pPr>
            <a:lvl6pPr>
              <a:defRPr sz="9400"/>
            </a:lvl6pPr>
            <a:lvl7pPr>
              <a:defRPr sz="9400"/>
            </a:lvl7pPr>
            <a:lvl8pPr>
              <a:defRPr sz="9400"/>
            </a:lvl8pPr>
            <a:lvl9pPr>
              <a:defRPr sz="9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20247" y="8036563"/>
            <a:ext cx="12634915" cy="26269953"/>
          </a:xfrm>
        </p:spPr>
        <p:txBody>
          <a:bodyPr/>
          <a:lstStyle>
            <a:lvl1pPr marL="0" indent="0">
              <a:buNone/>
              <a:defRPr sz="6500"/>
            </a:lvl1pPr>
            <a:lvl2pPr marL="2141535" indent="0">
              <a:buNone/>
              <a:defRPr sz="5600"/>
            </a:lvl2pPr>
            <a:lvl3pPr marL="4283074" indent="0">
              <a:buNone/>
              <a:defRPr sz="4700"/>
            </a:lvl3pPr>
            <a:lvl4pPr marL="6424610" indent="0">
              <a:buNone/>
              <a:defRPr sz="4200"/>
            </a:lvl4pPr>
            <a:lvl5pPr marL="8566150" indent="0">
              <a:buNone/>
              <a:defRPr sz="4200"/>
            </a:lvl5pPr>
            <a:lvl6pPr marL="10707685" indent="0">
              <a:buNone/>
              <a:defRPr sz="4200"/>
            </a:lvl6pPr>
            <a:lvl7pPr marL="12849224" indent="0">
              <a:buNone/>
              <a:defRPr sz="4200"/>
            </a:lvl7pPr>
            <a:lvl8pPr marL="14990760" indent="0">
              <a:buNone/>
              <a:defRPr sz="4200"/>
            </a:lvl8pPr>
            <a:lvl9pPr marL="17132295"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CF449F-A6DF-411B-BF16-2761EF834B5F}" type="datetimeFigureOut">
              <a:rPr lang="en-US" smtClean="0"/>
              <a:pPr/>
              <a:t>3/24/2011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54765-6BDA-4675-B1BB-D32846C7F1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610" y="26883361"/>
            <a:ext cx="23042880" cy="3173733"/>
          </a:xfrm>
        </p:spPr>
        <p:txBody>
          <a:bodyPr anchor="b"/>
          <a:lstStyle>
            <a:lvl1pPr algn="l">
              <a:defRPr sz="9400" b="1"/>
            </a:lvl1pPr>
          </a:lstStyle>
          <a:p>
            <a:r>
              <a:rPr lang="en-US" smtClean="0"/>
              <a:t>Click to edit Master title style</a:t>
            </a:r>
            <a:endParaRPr lang="en-US"/>
          </a:p>
        </p:txBody>
      </p:sp>
      <p:sp>
        <p:nvSpPr>
          <p:cNvPr id="3" name="Picture Placeholder 2"/>
          <p:cNvSpPr>
            <a:spLocks noGrp="1"/>
          </p:cNvSpPr>
          <p:nvPr>
            <p:ph type="pic" idx="1"/>
          </p:nvPr>
        </p:nvSpPr>
        <p:spPr>
          <a:xfrm>
            <a:off x="7527610" y="3431540"/>
            <a:ext cx="23042880" cy="23042880"/>
          </a:xfrm>
        </p:spPr>
        <p:txBody>
          <a:bodyPr/>
          <a:lstStyle>
            <a:lvl1pPr marL="0" indent="0">
              <a:buNone/>
              <a:defRPr sz="15000"/>
            </a:lvl1pPr>
            <a:lvl2pPr marL="2141535" indent="0">
              <a:buNone/>
              <a:defRPr sz="13100"/>
            </a:lvl2pPr>
            <a:lvl3pPr marL="4283074" indent="0">
              <a:buNone/>
              <a:defRPr sz="11200"/>
            </a:lvl3pPr>
            <a:lvl4pPr marL="6424610" indent="0">
              <a:buNone/>
              <a:defRPr sz="9400"/>
            </a:lvl4pPr>
            <a:lvl5pPr marL="8566150" indent="0">
              <a:buNone/>
              <a:defRPr sz="9400"/>
            </a:lvl5pPr>
            <a:lvl6pPr marL="10707685" indent="0">
              <a:buNone/>
              <a:defRPr sz="9400"/>
            </a:lvl6pPr>
            <a:lvl7pPr marL="12849224" indent="0">
              <a:buNone/>
              <a:defRPr sz="9400"/>
            </a:lvl7pPr>
            <a:lvl8pPr marL="14990760" indent="0">
              <a:buNone/>
              <a:defRPr sz="9400"/>
            </a:lvl8pPr>
            <a:lvl9pPr marL="17132295" indent="0">
              <a:buNone/>
              <a:defRPr sz="9400"/>
            </a:lvl9pPr>
          </a:lstStyle>
          <a:p>
            <a:endParaRPr lang="en-US"/>
          </a:p>
        </p:txBody>
      </p:sp>
      <p:sp>
        <p:nvSpPr>
          <p:cNvPr id="4" name="Text Placeholder 3"/>
          <p:cNvSpPr>
            <a:spLocks noGrp="1"/>
          </p:cNvSpPr>
          <p:nvPr>
            <p:ph type="body" sz="half" idx="2"/>
          </p:nvPr>
        </p:nvSpPr>
        <p:spPr>
          <a:xfrm>
            <a:off x="7527610" y="30057094"/>
            <a:ext cx="23042880" cy="4507227"/>
          </a:xfrm>
        </p:spPr>
        <p:txBody>
          <a:bodyPr/>
          <a:lstStyle>
            <a:lvl1pPr marL="0" indent="0">
              <a:buNone/>
              <a:defRPr sz="6500"/>
            </a:lvl1pPr>
            <a:lvl2pPr marL="2141535" indent="0">
              <a:buNone/>
              <a:defRPr sz="5600"/>
            </a:lvl2pPr>
            <a:lvl3pPr marL="4283074" indent="0">
              <a:buNone/>
              <a:defRPr sz="4700"/>
            </a:lvl3pPr>
            <a:lvl4pPr marL="6424610" indent="0">
              <a:buNone/>
              <a:defRPr sz="4200"/>
            </a:lvl4pPr>
            <a:lvl5pPr marL="8566150" indent="0">
              <a:buNone/>
              <a:defRPr sz="4200"/>
            </a:lvl5pPr>
            <a:lvl6pPr marL="10707685" indent="0">
              <a:buNone/>
              <a:defRPr sz="4200"/>
            </a:lvl6pPr>
            <a:lvl7pPr marL="12849224" indent="0">
              <a:buNone/>
              <a:defRPr sz="4200"/>
            </a:lvl7pPr>
            <a:lvl8pPr marL="14990760" indent="0">
              <a:buNone/>
              <a:defRPr sz="4200"/>
            </a:lvl8pPr>
            <a:lvl9pPr marL="17132295"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CF449F-A6DF-411B-BF16-2761EF834B5F}" type="datetimeFigureOut">
              <a:rPr lang="en-US" smtClean="0"/>
              <a:pPr/>
              <a:t>3/24/2011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54765-6BDA-4675-B1BB-D32846C7F1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1537973"/>
            <a:ext cx="34564320" cy="6400800"/>
          </a:xfrm>
          <a:prstGeom prst="rect">
            <a:avLst/>
          </a:prstGeom>
        </p:spPr>
        <p:txBody>
          <a:bodyPr vert="horz" lIns="428307" tIns="214156" rIns="428307" bIns="2141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920240" y="8961123"/>
            <a:ext cx="34564320" cy="25345393"/>
          </a:xfrm>
          <a:prstGeom prst="rect">
            <a:avLst/>
          </a:prstGeom>
        </p:spPr>
        <p:txBody>
          <a:bodyPr vert="horz" lIns="428307" tIns="214156" rIns="428307" bIns="2141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920240" y="35595569"/>
            <a:ext cx="8961120" cy="2044700"/>
          </a:xfrm>
          <a:prstGeom prst="rect">
            <a:avLst/>
          </a:prstGeom>
        </p:spPr>
        <p:txBody>
          <a:bodyPr vert="horz" lIns="428307" tIns="214156" rIns="428307" bIns="214156" rtlCol="0" anchor="ctr"/>
          <a:lstStyle>
            <a:lvl1pPr algn="l">
              <a:defRPr sz="5600">
                <a:solidFill>
                  <a:schemeClr val="tx1">
                    <a:tint val="75000"/>
                  </a:schemeClr>
                </a:solidFill>
              </a:defRPr>
            </a:lvl1pPr>
          </a:lstStyle>
          <a:p>
            <a:fld id="{6DCF449F-A6DF-411B-BF16-2761EF834B5F}" type="datetimeFigureOut">
              <a:rPr lang="en-US" smtClean="0"/>
              <a:pPr/>
              <a:t>3/24/2011</a:t>
            </a:fld>
            <a:endParaRPr lang="en-US"/>
          </a:p>
        </p:txBody>
      </p:sp>
      <p:sp>
        <p:nvSpPr>
          <p:cNvPr id="5" name="Footer Placeholder 4"/>
          <p:cNvSpPr>
            <a:spLocks noGrp="1"/>
          </p:cNvSpPr>
          <p:nvPr>
            <p:ph type="ftr" sz="quarter" idx="3"/>
          </p:nvPr>
        </p:nvSpPr>
        <p:spPr>
          <a:xfrm>
            <a:off x="13121640" y="35595569"/>
            <a:ext cx="12161520" cy="2044700"/>
          </a:xfrm>
          <a:prstGeom prst="rect">
            <a:avLst/>
          </a:prstGeom>
        </p:spPr>
        <p:txBody>
          <a:bodyPr vert="horz" lIns="428307" tIns="214156" rIns="428307" bIns="214156" rtlCol="0" anchor="ctr"/>
          <a:lstStyle>
            <a:lvl1pPr algn="ctr">
              <a:defRPr sz="5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7523440" y="35595569"/>
            <a:ext cx="8961120" cy="2044700"/>
          </a:xfrm>
          <a:prstGeom prst="rect">
            <a:avLst/>
          </a:prstGeom>
        </p:spPr>
        <p:txBody>
          <a:bodyPr vert="horz" lIns="428307" tIns="214156" rIns="428307" bIns="214156" rtlCol="0" anchor="ctr"/>
          <a:lstStyle>
            <a:lvl1pPr algn="r">
              <a:defRPr sz="5600">
                <a:solidFill>
                  <a:schemeClr val="tx1">
                    <a:tint val="75000"/>
                  </a:schemeClr>
                </a:solidFill>
              </a:defRPr>
            </a:lvl1pPr>
          </a:lstStyle>
          <a:p>
            <a:fld id="{5F154765-6BDA-4675-B1BB-D32846C7F1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4283074" rtl="0" eaLnBrk="1" latinLnBrk="0" hangingPunct="1">
        <a:spcBef>
          <a:spcPct val="0"/>
        </a:spcBef>
        <a:buNone/>
        <a:defRPr sz="20600" kern="1200">
          <a:solidFill>
            <a:schemeClr val="tx1"/>
          </a:solidFill>
          <a:latin typeface="+mj-lt"/>
          <a:ea typeface="+mj-ea"/>
          <a:cs typeface="+mj-cs"/>
        </a:defRPr>
      </a:lvl1pPr>
    </p:titleStyle>
    <p:bodyStyle>
      <a:lvl1pPr marL="1606155" indent="-1606155" algn="l" defTabSz="4283074" rtl="0" eaLnBrk="1" latinLnBrk="0" hangingPunct="1">
        <a:spcBef>
          <a:spcPct val="20000"/>
        </a:spcBef>
        <a:buFont typeface="Arial" pitchFamily="34" charset="0"/>
        <a:buChar char="•"/>
        <a:defRPr sz="15000" kern="1200">
          <a:solidFill>
            <a:schemeClr val="tx1"/>
          </a:solidFill>
          <a:latin typeface="+mn-lt"/>
          <a:ea typeface="+mn-ea"/>
          <a:cs typeface="+mn-cs"/>
        </a:defRPr>
      </a:lvl1pPr>
      <a:lvl2pPr marL="3479995" indent="-1338460" algn="l" defTabSz="4283074" rtl="0" eaLnBrk="1" latinLnBrk="0" hangingPunct="1">
        <a:spcBef>
          <a:spcPct val="20000"/>
        </a:spcBef>
        <a:buFont typeface="Arial" pitchFamily="34" charset="0"/>
        <a:buChar char="–"/>
        <a:defRPr sz="13100" kern="1200">
          <a:solidFill>
            <a:schemeClr val="tx1"/>
          </a:solidFill>
          <a:latin typeface="+mn-lt"/>
          <a:ea typeface="+mn-ea"/>
          <a:cs typeface="+mn-cs"/>
        </a:defRPr>
      </a:lvl2pPr>
      <a:lvl3pPr marL="5353840" indent="-1070770" algn="l" defTabSz="4283074" rtl="0" eaLnBrk="1" latinLnBrk="0" hangingPunct="1">
        <a:spcBef>
          <a:spcPct val="20000"/>
        </a:spcBef>
        <a:buFont typeface="Arial" pitchFamily="34" charset="0"/>
        <a:buChar char="•"/>
        <a:defRPr sz="11200" kern="1200">
          <a:solidFill>
            <a:schemeClr val="tx1"/>
          </a:solidFill>
          <a:latin typeface="+mn-lt"/>
          <a:ea typeface="+mn-ea"/>
          <a:cs typeface="+mn-cs"/>
        </a:defRPr>
      </a:lvl3pPr>
      <a:lvl4pPr marL="7495380" indent="-1070770" algn="l" defTabSz="4283074" rtl="0" eaLnBrk="1" latinLnBrk="0" hangingPunct="1">
        <a:spcBef>
          <a:spcPct val="20000"/>
        </a:spcBef>
        <a:buFont typeface="Arial" pitchFamily="34" charset="0"/>
        <a:buChar char="–"/>
        <a:defRPr sz="9400" kern="1200">
          <a:solidFill>
            <a:schemeClr val="tx1"/>
          </a:solidFill>
          <a:latin typeface="+mn-lt"/>
          <a:ea typeface="+mn-ea"/>
          <a:cs typeface="+mn-cs"/>
        </a:defRPr>
      </a:lvl4pPr>
      <a:lvl5pPr marL="9636920" indent="-1070770" algn="l" defTabSz="4283074" rtl="0" eaLnBrk="1" latinLnBrk="0" hangingPunct="1">
        <a:spcBef>
          <a:spcPct val="20000"/>
        </a:spcBef>
        <a:buFont typeface="Arial" pitchFamily="34" charset="0"/>
        <a:buChar char="»"/>
        <a:defRPr sz="9400" kern="1200">
          <a:solidFill>
            <a:schemeClr val="tx1"/>
          </a:solidFill>
          <a:latin typeface="+mn-lt"/>
          <a:ea typeface="+mn-ea"/>
          <a:cs typeface="+mn-cs"/>
        </a:defRPr>
      </a:lvl5pPr>
      <a:lvl6pPr marL="11778455" indent="-1070770" algn="l" defTabSz="4283074" rtl="0" eaLnBrk="1" latinLnBrk="0" hangingPunct="1">
        <a:spcBef>
          <a:spcPct val="20000"/>
        </a:spcBef>
        <a:buFont typeface="Arial" pitchFamily="34" charset="0"/>
        <a:buChar char="•"/>
        <a:defRPr sz="9400" kern="1200">
          <a:solidFill>
            <a:schemeClr val="tx1"/>
          </a:solidFill>
          <a:latin typeface="+mn-lt"/>
          <a:ea typeface="+mn-ea"/>
          <a:cs typeface="+mn-cs"/>
        </a:defRPr>
      </a:lvl6pPr>
      <a:lvl7pPr marL="13919990" indent="-1070770" algn="l" defTabSz="4283074" rtl="0" eaLnBrk="1" latinLnBrk="0" hangingPunct="1">
        <a:spcBef>
          <a:spcPct val="20000"/>
        </a:spcBef>
        <a:buFont typeface="Arial" pitchFamily="34" charset="0"/>
        <a:buChar char="•"/>
        <a:defRPr sz="9400" kern="1200">
          <a:solidFill>
            <a:schemeClr val="tx1"/>
          </a:solidFill>
          <a:latin typeface="+mn-lt"/>
          <a:ea typeface="+mn-ea"/>
          <a:cs typeface="+mn-cs"/>
        </a:defRPr>
      </a:lvl7pPr>
      <a:lvl8pPr marL="16061530" indent="-1070770" algn="l" defTabSz="4283074" rtl="0" eaLnBrk="1" latinLnBrk="0" hangingPunct="1">
        <a:spcBef>
          <a:spcPct val="20000"/>
        </a:spcBef>
        <a:buFont typeface="Arial" pitchFamily="34" charset="0"/>
        <a:buChar char="•"/>
        <a:defRPr sz="9400" kern="1200">
          <a:solidFill>
            <a:schemeClr val="tx1"/>
          </a:solidFill>
          <a:latin typeface="+mn-lt"/>
          <a:ea typeface="+mn-ea"/>
          <a:cs typeface="+mn-cs"/>
        </a:defRPr>
      </a:lvl8pPr>
      <a:lvl9pPr marL="18203065" indent="-1070770" algn="l" defTabSz="4283074" rtl="0" eaLnBrk="1" latinLnBrk="0" hangingPunct="1">
        <a:spcBef>
          <a:spcPct val="20000"/>
        </a:spcBef>
        <a:buFont typeface="Arial" pitchFamily="34" charset="0"/>
        <a:buChar char="•"/>
        <a:defRPr sz="9400" kern="1200">
          <a:solidFill>
            <a:schemeClr val="tx1"/>
          </a:solidFill>
          <a:latin typeface="+mn-lt"/>
          <a:ea typeface="+mn-ea"/>
          <a:cs typeface="+mn-cs"/>
        </a:defRPr>
      </a:lvl9pPr>
    </p:bodyStyle>
    <p:otherStyle>
      <a:defPPr>
        <a:defRPr lang="en-US"/>
      </a:defPPr>
      <a:lvl1pPr marL="0" algn="l" defTabSz="4283074" rtl="0" eaLnBrk="1" latinLnBrk="0" hangingPunct="1">
        <a:defRPr sz="8400" kern="1200">
          <a:solidFill>
            <a:schemeClr val="tx1"/>
          </a:solidFill>
          <a:latin typeface="+mn-lt"/>
          <a:ea typeface="+mn-ea"/>
          <a:cs typeface="+mn-cs"/>
        </a:defRPr>
      </a:lvl1pPr>
      <a:lvl2pPr marL="2141535" algn="l" defTabSz="4283074" rtl="0" eaLnBrk="1" latinLnBrk="0" hangingPunct="1">
        <a:defRPr sz="8400" kern="1200">
          <a:solidFill>
            <a:schemeClr val="tx1"/>
          </a:solidFill>
          <a:latin typeface="+mn-lt"/>
          <a:ea typeface="+mn-ea"/>
          <a:cs typeface="+mn-cs"/>
        </a:defRPr>
      </a:lvl2pPr>
      <a:lvl3pPr marL="4283074" algn="l" defTabSz="4283074" rtl="0" eaLnBrk="1" latinLnBrk="0" hangingPunct="1">
        <a:defRPr sz="8400" kern="1200">
          <a:solidFill>
            <a:schemeClr val="tx1"/>
          </a:solidFill>
          <a:latin typeface="+mn-lt"/>
          <a:ea typeface="+mn-ea"/>
          <a:cs typeface="+mn-cs"/>
        </a:defRPr>
      </a:lvl3pPr>
      <a:lvl4pPr marL="6424610" algn="l" defTabSz="4283074" rtl="0" eaLnBrk="1" latinLnBrk="0" hangingPunct="1">
        <a:defRPr sz="8400" kern="1200">
          <a:solidFill>
            <a:schemeClr val="tx1"/>
          </a:solidFill>
          <a:latin typeface="+mn-lt"/>
          <a:ea typeface="+mn-ea"/>
          <a:cs typeface="+mn-cs"/>
        </a:defRPr>
      </a:lvl4pPr>
      <a:lvl5pPr marL="8566150" algn="l" defTabSz="4283074" rtl="0" eaLnBrk="1" latinLnBrk="0" hangingPunct="1">
        <a:defRPr sz="8400" kern="1200">
          <a:solidFill>
            <a:schemeClr val="tx1"/>
          </a:solidFill>
          <a:latin typeface="+mn-lt"/>
          <a:ea typeface="+mn-ea"/>
          <a:cs typeface="+mn-cs"/>
        </a:defRPr>
      </a:lvl5pPr>
      <a:lvl6pPr marL="10707685" algn="l" defTabSz="4283074" rtl="0" eaLnBrk="1" latinLnBrk="0" hangingPunct="1">
        <a:defRPr sz="8400" kern="1200">
          <a:solidFill>
            <a:schemeClr val="tx1"/>
          </a:solidFill>
          <a:latin typeface="+mn-lt"/>
          <a:ea typeface="+mn-ea"/>
          <a:cs typeface="+mn-cs"/>
        </a:defRPr>
      </a:lvl6pPr>
      <a:lvl7pPr marL="12849224" algn="l" defTabSz="4283074" rtl="0" eaLnBrk="1" latinLnBrk="0" hangingPunct="1">
        <a:defRPr sz="8400" kern="1200">
          <a:solidFill>
            <a:schemeClr val="tx1"/>
          </a:solidFill>
          <a:latin typeface="+mn-lt"/>
          <a:ea typeface="+mn-ea"/>
          <a:cs typeface="+mn-cs"/>
        </a:defRPr>
      </a:lvl7pPr>
      <a:lvl8pPr marL="14990760" algn="l" defTabSz="4283074" rtl="0" eaLnBrk="1" latinLnBrk="0" hangingPunct="1">
        <a:defRPr sz="8400" kern="1200">
          <a:solidFill>
            <a:schemeClr val="tx1"/>
          </a:solidFill>
          <a:latin typeface="+mn-lt"/>
          <a:ea typeface="+mn-ea"/>
          <a:cs typeface="+mn-cs"/>
        </a:defRPr>
      </a:lvl8pPr>
      <a:lvl9pPr marL="17132295" algn="l" defTabSz="4283074" rtl="0" eaLnBrk="1" latinLnBrk="0" hangingPunct="1">
        <a:defRPr sz="8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13" Type="http://schemas.openxmlformats.org/officeDocument/2006/relationships/image" Target="../media/image9.jpeg"/><Relationship Id="rId18" Type="http://schemas.openxmlformats.org/officeDocument/2006/relationships/image" Target="../media/image14.jpeg"/><Relationship Id="rId26" Type="http://schemas.openxmlformats.org/officeDocument/2006/relationships/image" Target="../media/image22.png"/><Relationship Id="rId39" Type="http://schemas.openxmlformats.org/officeDocument/2006/relationships/image" Target="../media/image35.jpeg"/><Relationship Id="rId3" Type="http://schemas.openxmlformats.org/officeDocument/2006/relationships/notesSlide" Target="../notesSlides/notesSlide1.xml"/><Relationship Id="rId21" Type="http://schemas.openxmlformats.org/officeDocument/2006/relationships/image" Target="../media/image17.jpeg"/><Relationship Id="rId34" Type="http://schemas.openxmlformats.org/officeDocument/2006/relationships/image" Target="../media/image30.jpeg"/><Relationship Id="rId42" Type="http://schemas.openxmlformats.org/officeDocument/2006/relationships/image" Target="../media/image38.png"/><Relationship Id="rId7" Type="http://schemas.openxmlformats.org/officeDocument/2006/relationships/image" Target="../media/image4.gif"/><Relationship Id="rId12" Type="http://schemas.openxmlformats.org/officeDocument/2006/relationships/image" Target="../media/image8.jpeg"/><Relationship Id="rId17" Type="http://schemas.openxmlformats.org/officeDocument/2006/relationships/image" Target="../media/image13.png"/><Relationship Id="rId25" Type="http://schemas.openxmlformats.org/officeDocument/2006/relationships/image" Target="../media/image21.png"/><Relationship Id="rId33" Type="http://schemas.openxmlformats.org/officeDocument/2006/relationships/image" Target="../media/image29.jpeg"/><Relationship Id="rId38" Type="http://schemas.openxmlformats.org/officeDocument/2006/relationships/image" Target="../media/image34.jpeg"/><Relationship Id="rId2" Type="http://schemas.openxmlformats.org/officeDocument/2006/relationships/slideLayout" Target="../slideLayouts/slideLayout1.xml"/><Relationship Id="rId16" Type="http://schemas.openxmlformats.org/officeDocument/2006/relationships/image" Target="../media/image12.jpeg"/><Relationship Id="rId20" Type="http://schemas.openxmlformats.org/officeDocument/2006/relationships/image" Target="../media/image16.png"/><Relationship Id="rId29" Type="http://schemas.openxmlformats.org/officeDocument/2006/relationships/image" Target="../media/image25.png"/><Relationship Id="rId41" Type="http://schemas.openxmlformats.org/officeDocument/2006/relationships/image" Target="../media/image37.png"/><Relationship Id="rId1" Type="http://schemas.openxmlformats.org/officeDocument/2006/relationships/vmlDrawing" Target="../drawings/vmlDrawing1.vml"/><Relationship Id="rId6" Type="http://schemas.openxmlformats.org/officeDocument/2006/relationships/image" Target="../media/image3.gif"/><Relationship Id="rId11" Type="http://schemas.openxmlformats.org/officeDocument/2006/relationships/image" Target="../media/image7.jpeg"/><Relationship Id="rId24" Type="http://schemas.openxmlformats.org/officeDocument/2006/relationships/image" Target="../media/image20.jpeg"/><Relationship Id="rId32" Type="http://schemas.openxmlformats.org/officeDocument/2006/relationships/image" Target="../media/image28.jpeg"/><Relationship Id="rId37" Type="http://schemas.openxmlformats.org/officeDocument/2006/relationships/image" Target="../media/image33.jpeg"/><Relationship Id="rId40" Type="http://schemas.openxmlformats.org/officeDocument/2006/relationships/image" Target="../media/image36.png"/><Relationship Id="rId5" Type="http://schemas.openxmlformats.org/officeDocument/2006/relationships/oleObject" Target="../embeddings/oleObject1.bin"/><Relationship Id="rId15" Type="http://schemas.openxmlformats.org/officeDocument/2006/relationships/image" Target="../media/image11.jpeg"/><Relationship Id="rId23" Type="http://schemas.openxmlformats.org/officeDocument/2006/relationships/image" Target="../media/image19.jpeg"/><Relationship Id="rId28" Type="http://schemas.openxmlformats.org/officeDocument/2006/relationships/image" Target="../media/image24.png"/><Relationship Id="rId36" Type="http://schemas.openxmlformats.org/officeDocument/2006/relationships/image" Target="../media/image32.jpeg"/><Relationship Id="rId10" Type="http://schemas.openxmlformats.org/officeDocument/2006/relationships/image" Target="../media/image6.png"/><Relationship Id="rId19" Type="http://schemas.openxmlformats.org/officeDocument/2006/relationships/image" Target="../media/image15.jpeg"/><Relationship Id="rId31" Type="http://schemas.openxmlformats.org/officeDocument/2006/relationships/image" Target="../media/image27.emf"/><Relationship Id="rId4" Type="http://schemas.openxmlformats.org/officeDocument/2006/relationships/image" Target="../media/image2.jpeg"/><Relationship Id="rId9" Type="http://schemas.openxmlformats.org/officeDocument/2006/relationships/hyperlink" Target="http://www.mro.nmt.edu/" TargetMode="External"/><Relationship Id="rId14" Type="http://schemas.openxmlformats.org/officeDocument/2006/relationships/image" Target="../media/image10.jpeg"/><Relationship Id="rId22" Type="http://schemas.openxmlformats.org/officeDocument/2006/relationships/image" Target="../media/image18.png"/><Relationship Id="rId27" Type="http://schemas.openxmlformats.org/officeDocument/2006/relationships/image" Target="../media/image23.png"/><Relationship Id="rId30" Type="http://schemas.openxmlformats.org/officeDocument/2006/relationships/image" Target="../media/image26.png"/><Relationship Id="rId35"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75000"/>
            <a:lum/>
          </a:blip>
          <a:srcRect/>
          <a:stretch>
            <a:fillRect l="-27000" r="-27000"/>
          </a:stretch>
        </a:blipFill>
        <a:effectLst/>
      </p:bgPr>
    </p:bg>
    <p:spTree>
      <p:nvGrpSpPr>
        <p:cNvPr id="1" name=""/>
        <p:cNvGrpSpPr/>
        <p:nvPr/>
      </p:nvGrpSpPr>
      <p:grpSpPr>
        <a:xfrm>
          <a:off x="0" y="0"/>
          <a:ext cx="0" cy="0"/>
          <a:chOff x="0" y="0"/>
          <a:chExt cx="0" cy="0"/>
        </a:xfrm>
      </p:grpSpPr>
      <p:sp>
        <p:nvSpPr>
          <p:cNvPr id="47" name="Round Diagonal Corner Rectangle 46"/>
          <p:cNvSpPr/>
          <p:nvPr/>
        </p:nvSpPr>
        <p:spPr>
          <a:xfrm>
            <a:off x="285856" y="24896300"/>
            <a:ext cx="11796509" cy="12416112"/>
          </a:xfrm>
          <a:prstGeom prst="round2DiagRect">
            <a:avLst>
              <a:gd name="adj1" fmla="val 4124"/>
              <a:gd name="adj2" fmla="val 0"/>
            </a:avLst>
          </a:prstGeom>
          <a:gradFill>
            <a:gsLst>
              <a:gs pos="0">
                <a:schemeClr val="bg1">
                  <a:lumMod val="95000"/>
                  <a:shade val="30000"/>
                  <a:satMod val="115000"/>
                  <a:alpha val="20000"/>
                </a:schemeClr>
              </a:gs>
              <a:gs pos="50000">
                <a:schemeClr val="bg1">
                  <a:lumMod val="95000"/>
                  <a:shade val="67500"/>
                  <a:satMod val="115000"/>
                </a:schemeClr>
              </a:gs>
              <a:gs pos="100000">
                <a:schemeClr val="bg1">
                  <a:lumMod val="95000"/>
                  <a:shade val="100000"/>
                  <a:satMod val="115000"/>
                </a:schemeClr>
              </a:gs>
            </a:gsLst>
            <a:lin ang="162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095" tIns="48048" rIns="96095" bIns="48048" rtlCol="0" anchor="ctr"/>
          <a:lstStyle/>
          <a:p>
            <a:pPr algn="ctr"/>
            <a:endParaRPr lang="en-US" sz="2100" u="sng" dirty="0">
              <a:solidFill>
                <a:schemeClr val="tx1"/>
              </a:solidFill>
              <a:latin typeface="Arial" pitchFamily="34" charset="0"/>
              <a:cs typeface="Arial" pitchFamily="34" charset="0"/>
            </a:endParaRPr>
          </a:p>
        </p:txBody>
      </p:sp>
      <p:sp>
        <p:nvSpPr>
          <p:cNvPr id="96" name="Round Diagonal Corner Rectangle 95"/>
          <p:cNvSpPr/>
          <p:nvPr/>
        </p:nvSpPr>
        <p:spPr>
          <a:xfrm>
            <a:off x="12448513" y="3759774"/>
            <a:ext cx="13441680" cy="15010578"/>
          </a:xfrm>
          <a:prstGeom prst="round2DiagRect">
            <a:avLst>
              <a:gd name="adj1" fmla="val 0"/>
              <a:gd name="adj2" fmla="val 0"/>
            </a:avLst>
          </a:prstGeom>
          <a:gradFill>
            <a:gsLst>
              <a:gs pos="0">
                <a:schemeClr val="bg1">
                  <a:lumMod val="95000"/>
                  <a:shade val="30000"/>
                  <a:satMod val="115000"/>
                  <a:alpha val="20000"/>
                </a:schemeClr>
              </a:gs>
              <a:gs pos="65000">
                <a:schemeClr val="bg1">
                  <a:lumMod val="95000"/>
                  <a:shade val="67500"/>
                  <a:satMod val="115000"/>
                </a:schemeClr>
              </a:gs>
              <a:gs pos="100000">
                <a:schemeClr val="bg1">
                  <a:lumMod val="95000"/>
                  <a:shade val="100000"/>
                  <a:satMod val="115000"/>
                </a:schemeClr>
              </a:gs>
            </a:gsLst>
            <a:lin ang="1620000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095" tIns="48048" rIns="96095" bIns="48048" rtlCol="0" anchor="ctr"/>
          <a:lstStyle/>
          <a:p>
            <a:pPr algn="ctr"/>
            <a:endParaRPr lang="en-US" dirty="0">
              <a:ln w="3175">
                <a:solidFill>
                  <a:schemeClr val="tx1"/>
                </a:solidFill>
              </a:ln>
            </a:endParaRPr>
          </a:p>
        </p:txBody>
      </p:sp>
      <p:sp>
        <p:nvSpPr>
          <p:cNvPr id="81" name="Round Diagonal Corner Rectangle 80"/>
          <p:cNvSpPr/>
          <p:nvPr/>
        </p:nvSpPr>
        <p:spPr>
          <a:xfrm>
            <a:off x="304956" y="3759775"/>
            <a:ext cx="11835830" cy="3345281"/>
          </a:xfrm>
          <a:prstGeom prst="round2DiagRect">
            <a:avLst>
              <a:gd name="adj1" fmla="val 16667"/>
              <a:gd name="adj2" fmla="val 0"/>
            </a:avLst>
          </a:prstGeom>
          <a:gradFill>
            <a:gsLst>
              <a:gs pos="0">
                <a:schemeClr val="bg1">
                  <a:lumMod val="95000"/>
                  <a:shade val="30000"/>
                  <a:satMod val="115000"/>
                  <a:alpha val="20000"/>
                </a:schemeClr>
              </a:gs>
              <a:gs pos="50000">
                <a:schemeClr val="bg1">
                  <a:lumMod val="95000"/>
                  <a:shade val="67500"/>
                  <a:satMod val="115000"/>
                </a:schemeClr>
              </a:gs>
              <a:gs pos="100000">
                <a:schemeClr val="bg1">
                  <a:lumMod val="95000"/>
                  <a:shade val="100000"/>
                  <a:satMod val="115000"/>
                </a:schemeClr>
              </a:gs>
            </a:gsLst>
            <a:lin ang="162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095" tIns="48048" rIns="96095" bIns="48048" rtlCol="0" anchor="ctr"/>
          <a:lstStyle/>
          <a:p>
            <a:pPr algn="ctr"/>
            <a:endParaRPr lang="en-US" dirty="0"/>
          </a:p>
        </p:txBody>
      </p:sp>
      <p:sp>
        <p:nvSpPr>
          <p:cNvPr id="21" name="Round Diagonal Corner Rectangle 20"/>
          <p:cNvSpPr/>
          <p:nvPr/>
        </p:nvSpPr>
        <p:spPr>
          <a:xfrm>
            <a:off x="304956" y="7864940"/>
            <a:ext cx="11796509" cy="16270008"/>
          </a:xfrm>
          <a:prstGeom prst="round2DiagRect">
            <a:avLst>
              <a:gd name="adj1" fmla="val 4447"/>
              <a:gd name="adj2" fmla="val 0"/>
            </a:avLst>
          </a:prstGeom>
          <a:gradFill>
            <a:gsLst>
              <a:gs pos="0">
                <a:schemeClr val="bg1">
                  <a:lumMod val="95000"/>
                  <a:shade val="30000"/>
                  <a:satMod val="115000"/>
                  <a:alpha val="20000"/>
                </a:schemeClr>
              </a:gs>
              <a:gs pos="50000">
                <a:schemeClr val="bg1">
                  <a:lumMod val="95000"/>
                  <a:shade val="67500"/>
                  <a:satMod val="115000"/>
                </a:schemeClr>
              </a:gs>
              <a:gs pos="100000">
                <a:schemeClr val="bg1">
                  <a:lumMod val="95000"/>
                  <a:shade val="100000"/>
                  <a:satMod val="115000"/>
                </a:schemeClr>
              </a:gs>
            </a:gsLst>
            <a:lin ang="162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095" tIns="48048" rIns="96095" bIns="48048" rtlCol="0" anchor="ctr"/>
          <a:lstStyle/>
          <a:p>
            <a:pPr algn="ctr"/>
            <a:endParaRPr lang="en-US" sz="2100" u="sng" dirty="0">
              <a:solidFill>
                <a:schemeClr val="tx1"/>
              </a:solidFill>
              <a:latin typeface="Arial" pitchFamily="34" charset="0"/>
              <a:cs typeface="Arial" pitchFamily="34" charset="0"/>
            </a:endParaRPr>
          </a:p>
        </p:txBody>
      </p:sp>
      <p:sp>
        <p:nvSpPr>
          <p:cNvPr id="46" name="TextBox 45"/>
          <p:cNvSpPr txBox="1"/>
          <p:nvPr/>
        </p:nvSpPr>
        <p:spPr>
          <a:xfrm>
            <a:off x="6528992" y="-80395"/>
            <a:ext cx="25310812" cy="2128386"/>
          </a:xfrm>
          <a:prstGeom prst="rect">
            <a:avLst/>
          </a:prstGeom>
          <a:noFill/>
        </p:spPr>
        <p:txBody>
          <a:bodyPr wrap="square" lIns="96122" tIns="48061" rIns="96122" bIns="48061" rtlCol="0">
            <a:spAutoFit/>
          </a:bodyPr>
          <a:lstStyle/>
          <a:p>
            <a:pPr algn="ctr"/>
            <a:r>
              <a:rPr lang="en-US" sz="6600" dirty="0" smtClean="0">
                <a:latin typeface="Arial" pitchFamily="34" charset="0"/>
                <a:cs typeface="Arial" pitchFamily="34" charset="0"/>
              </a:rPr>
              <a:t>The Magdalena Ridge Interferometer: Telescope Delivery to Laboratory Fringe Measurements &amp; Science Simulations</a:t>
            </a:r>
          </a:p>
        </p:txBody>
      </p:sp>
      <p:sp>
        <p:nvSpPr>
          <p:cNvPr id="2053" name="Rectangle 5"/>
          <p:cNvSpPr>
            <a:spLocks noChangeArrowheads="1"/>
          </p:cNvSpPr>
          <p:nvPr/>
        </p:nvSpPr>
        <p:spPr bwMode="auto">
          <a:xfrm>
            <a:off x="0" y="-749835"/>
            <a:ext cx="194186" cy="1389722"/>
          </a:xfrm>
          <a:prstGeom prst="rect">
            <a:avLst/>
          </a:prstGeom>
          <a:noFill/>
          <a:ln w="9525">
            <a:noFill/>
            <a:miter lim="800000"/>
            <a:headEnd/>
            <a:tailEnd/>
          </a:ln>
          <a:effectLst/>
        </p:spPr>
        <p:txBody>
          <a:bodyPr vert="horz" wrap="none" lIns="96122" tIns="48061" rIns="96122" bIns="48061" numCol="1" anchor="ctr" anchorCtr="0" compatLnSpc="1">
            <a:prstTxWarp prst="textNoShape">
              <a:avLst/>
            </a:prstTxWarp>
            <a:spAutoFit/>
          </a:bodyPr>
          <a:lstStyle/>
          <a:p>
            <a:endParaRPr lang="en-US" dirty="0"/>
          </a:p>
        </p:txBody>
      </p:sp>
      <p:graphicFrame>
        <p:nvGraphicFramePr>
          <p:cNvPr id="53" name="Object 52"/>
          <p:cNvGraphicFramePr>
            <a:graphicFrameLocks noChangeAspect="1"/>
          </p:cNvGraphicFramePr>
          <p:nvPr/>
        </p:nvGraphicFramePr>
        <p:xfrm>
          <a:off x="18835163" y="15219886"/>
          <a:ext cx="123093" cy="232508"/>
        </p:xfrm>
        <a:graphic>
          <a:graphicData uri="http://schemas.openxmlformats.org/presentationml/2006/ole">
            <p:oleObj spid="_x0000_s2056" name="Equation" r:id="rId5" imgW="114120" imgH="215640" progId="Equation.3">
              <p:embed/>
            </p:oleObj>
          </a:graphicData>
        </a:graphic>
      </p:graphicFrame>
      <p:sp>
        <p:nvSpPr>
          <p:cNvPr id="2058" name="Rectangle 10"/>
          <p:cNvSpPr>
            <a:spLocks noChangeArrowheads="1"/>
          </p:cNvSpPr>
          <p:nvPr/>
        </p:nvSpPr>
        <p:spPr bwMode="auto">
          <a:xfrm>
            <a:off x="0" y="-249699"/>
            <a:ext cx="194186" cy="389448"/>
          </a:xfrm>
          <a:prstGeom prst="rect">
            <a:avLst/>
          </a:prstGeom>
          <a:noFill/>
          <a:ln w="9525">
            <a:noFill/>
            <a:miter lim="800000"/>
            <a:headEnd/>
            <a:tailEnd/>
          </a:ln>
          <a:effectLst/>
        </p:spPr>
        <p:txBody>
          <a:bodyPr vert="horz" wrap="none" lIns="96122" tIns="48061" rIns="96122" bIns="48061" numCol="1" anchor="ctr" anchorCtr="0" compatLnSpc="1">
            <a:prstTxWarp prst="textNoShape">
              <a:avLst/>
            </a:prstTxWarp>
            <a:spAutoFit/>
          </a:bodyPr>
          <a:lstStyle/>
          <a:p>
            <a:pPr defTabSz="961217" fontAlgn="base">
              <a:spcBef>
                <a:spcPct val="0"/>
              </a:spcBef>
              <a:spcAft>
                <a:spcPct val="0"/>
              </a:spcAft>
            </a:pPr>
            <a:endParaRPr lang="en-US" sz="1900" dirty="0" smtClean="0">
              <a:latin typeface="Arial" pitchFamily="34" charset="0"/>
            </a:endParaRPr>
          </a:p>
        </p:txBody>
      </p:sp>
      <p:sp>
        <p:nvSpPr>
          <p:cNvPr id="2059" name="Rectangle 11"/>
          <p:cNvSpPr>
            <a:spLocks noChangeArrowheads="1"/>
          </p:cNvSpPr>
          <p:nvPr/>
        </p:nvSpPr>
        <p:spPr bwMode="auto">
          <a:xfrm>
            <a:off x="0" y="-249699"/>
            <a:ext cx="194186" cy="389448"/>
          </a:xfrm>
          <a:prstGeom prst="rect">
            <a:avLst/>
          </a:prstGeom>
          <a:noFill/>
          <a:ln w="9525">
            <a:noFill/>
            <a:miter lim="800000"/>
            <a:headEnd/>
            <a:tailEnd/>
          </a:ln>
          <a:effectLst/>
        </p:spPr>
        <p:txBody>
          <a:bodyPr vert="horz" wrap="none" lIns="96122" tIns="48061" rIns="96122" bIns="48061" numCol="1" anchor="ctr" anchorCtr="0" compatLnSpc="1">
            <a:prstTxWarp prst="textNoShape">
              <a:avLst/>
            </a:prstTxWarp>
            <a:spAutoFit/>
          </a:bodyPr>
          <a:lstStyle/>
          <a:p>
            <a:pPr defTabSz="961217" fontAlgn="base">
              <a:spcBef>
                <a:spcPct val="0"/>
              </a:spcBef>
              <a:spcAft>
                <a:spcPct val="0"/>
              </a:spcAft>
            </a:pPr>
            <a:endParaRPr lang="en-US" sz="1900" dirty="0" smtClean="0">
              <a:latin typeface="Arial" pitchFamily="34" charset="0"/>
            </a:endParaRPr>
          </a:p>
        </p:txBody>
      </p:sp>
      <p:pic>
        <p:nvPicPr>
          <p:cNvPr id="2066" name="Picture 18" descr="C:\Documents and Settings\ashtromberg\My Documents\MRO\Graphic Design\graphics\logos\MRO\logo_MRO_300res_10800x6000px_transparent.gif"/>
          <p:cNvPicPr>
            <a:picLocks noChangeAspect="1" noChangeArrowheads="1"/>
          </p:cNvPicPr>
          <p:nvPr/>
        </p:nvPicPr>
        <p:blipFill>
          <a:blip r:embed="rId6" cstate="print"/>
          <a:srcRect l="917" r="1436"/>
          <a:stretch>
            <a:fillRect/>
          </a:stretch>
        </p:blipFill>
        <p:spPr bwMode="auto">
          <a:xfrm>
            <a:off x="613529" y="27405"/>
            <a:ext cx="5627431" cy="3200400"/>
          </a:xfrm>
          <a:prstGeom prst="rect">
            <a:avLst/>
          </a:prstGeom>
          <a:noFill/>
        </p:spPr>
      </p:pic>
      <p:sp>
        <p:nvSpPr>
          <p:cNvPr id="41" name="TextBox 40"/>
          <p:cNvSpPr txBox="1"/>
          <p:nvPr/>
        </p:nvSpPr>
        <p:spPr>
          <a:xfrm>
            <a:off x="182566" y="37402629"/>
            <a:ext cx="11899800" cy="881891"/>
          </a:xfrm>
          <a:prstGeom prst="rect">
            <a:avLst/>
          </a:prstGeom>
          <a:noFill/>
        </p:spPr>
        <p:txBody>
          <a:bodyPr wrap="square" lIns="96122" tIns="48061" rIns="96122" bIns="48061" rtlCol="0">
            <a:spAutoFit/>
          </a:bodyPr>
          <a:lstStyle/>
          <a:p>
            <a:pPr algn="just"/>
            <a:r>
              <a:rPr lang="en-US" sz="1700" b="1" u="sng" dirty="0" smtClean="0">
                <a:latin typeface="Arial" pitchFamily="34" charset="0"/>
                <a:cs typeface="Arial" pitchFamily="34" charset="0"/>
              </a:rPr>
              <a:t>ACKNOWLEDGMENTS</a:t>
            </a:r>
            <a:r>
              <a:rPr lang="en-US" sz="1700" dirty="0" smtClean="0">
                <a:latin typeface="Arial" pitchFamily="34" charset="0"/>
                <a:cs typeface="Arial" pitchFamily="34" charset="0"/>
              </a:rPr>
              <a:t>: The Magdalena Ridge Observatory (MRO) is funded by Agreement No. N00173-01-2-C902 with the Naval Research Laboratory (NRL). The MRO Interferometer is being built and managed by the New Mexico Institute of Mining and Technology (NMT) at Socorro, NM, USA, in collaboration with the University of Cambridge (UK). </a:t>
            </a:r>
            <a:endParaRPr lang="en-US" sz="1700" dirty="0">
              <a:latin typeface="Arial" pitchFamily="34" charset="0"/>
              <a:cs typeface="Arial" pitchFamily="34" charset="0"/>
            </a:endParaRPr>
          </a:p>
        </p:txBody>
      </p:sp>
      <p:sp>
        <p:nvSpPr>
          <p:cNvPr id="55" name="TextBox 54"/>
          <p:cNvSpPr txBox="1"/>
          <p:nvPr/>
        </p:nvSpPr>
        <p:spPr>
          <a:xfrm>
            <a:off x="2355302" y="7241844"/>
            <a:ext cx="7682335" cy="550069"/>
          </a:xfrm>
          <a:prstGeom prst="round2DiagRect">
            <a:avLst/>
          </a:prstGeom>
          <a:solidFill>
            <a:schemeClr val="bg1">
              <a:alpha val="23000"/>
            </a:schemeClr>
          </a:solidFill>
          <a:ln>
            <a:solidFill>
              <a:schemeClr val="tx1"/>
            </a:solidFill>
          </a:ln>
        </p:spPr>
        <p:style>
          <a:lnRef idx="2">
            <a:schemeClr val="dk1"/>
          </a:lnRef>
          <a:fillRef idx="1">
            <a:schemeClr val="lt1"/>
          </a:fillRef>
          <a:effectRef idx="0">
            <a:schemeClr val="dk1"/>
          </a:effectRef>
          <a:fontRef idx="minor">
            <a:schemeClr val="dk1"/>
          </a:fontRef>
        </p:style>
        <p:txBody>
          <a:bodyPr wrap="square" lIns="96122" tIns="48061" rIns="96122" bIns="48061" rtlCol="0">
            <a:spAutoFit/>
          </a:bodyPr>
          <a:lstStyle/>
          <a:p>
            <a:pPr algn="ctr"/>
            <a:r>
              <a:rPr lang="en-US" sz="2500" b="1" dirty="0" smtClean="0">
                <a:solidFill>
                  <a:schemeClr val="tx1">
                    <a:lumMod val="95000"/>
                    <a:lumOff val="5000"/>
                  </a:schemeClr>
                </a:solidFill>
                <a:effectLst>
                  <a:outerShdw blurRad="38100" dist="38100" dir="2700000" algn="tl">
                    <a:srgbClr val="000000">
                      <a:alpha val="43137"/>
                    </a:srgbClr>
                  </a:outerShdw>
                </a:effectLst>
                <a:latin typeface="Arial" pitchFamily="34" charset="0"/>
                <a:cs typeface="Arial" pitchFamily="34" charset="0"/>
              </a:rPr>
              <a:t>THE MAGDALENA RIDGE INTERFEROMETER</a:t>
            </a:r>
            <a:endParaRPr lang="en-US" sz="2500" b="1" dirty="0">
              <a:solidFill>
                <a:schemeClr val="tx1">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00" name="TextBox 99"/>
          <p:cNvSpPr txBox="1"/>
          <p:nvPr/>
        </p:nvSpPr>
        <p:spPr>
          <a:xfrm>
            <a:off x="462243" y="7982903"/>
            <a:ext cx="11560578" cy="2036053"/>
          </a:xfrm>
          <a:prstGeom prst="rect">
            <a:avLst/>
          </a:prstGeom>
          <a:noFill/>
        </p:spPr>
        <p:txBody>
          <a:bodyPr wrap="square" lIns="96122" tIns="48061" rIns="96122" bIns="48061" rtlCol="0">
            <a:spAutoFit/>
          </a:bodyPr>
          <a:lstStyle/>
          <a:p>
            <a:pPr indent="901141" algn="just"/>
            <a:r>
              <a:rPr lang="en-US" sz="2100" dirty="0" smtClean="0">
                <a:latin typeface="Arial" pitchFamily="34" charset="0"/>
                <a:cs typeface="Arial" pitchFamily="34" charset="0"/>
              </a:rPr>
              <a:t>The MROI is designed to be a 10-Element optical/near-IR imaging interferometer. Figure 1 is an image of Magdalena Ridge with the architects conception of the MROI’s facilities. The array arms are laid out in the standard Y geometry (e.g. VLA, CHARA).  There are 3 unit telescopes (UTs) in each arm, and 1 UT at the vertex.  In addition, each arm has 9 stations to accommodate 4 different array configurations, providing baselines that range from 8 to 345m.  In the middle left of the image are the beam combination and delay line facilities</a:t>
            </a:r>
            <a:endParaRPr lang="en-US" sz="2100" dirty="0">
              <a:latin typeface="Arial" pitchFamily="34" charset="0"/>
              <a:cs typeface="Arial" pitchFamily="34" charset="0"/>
            </a:endParaRPr>
          </a:p>
        </p:txBody>
      </p:sp>
      <p:sp>
        <p:nvSpPr>
          <p:cNvPr id="56" name="TextBox 55"/>
          <p:cNvSpPr txBox="1"/>
          <p:nvPr/>
        </p:nvSpPr>
        <p:spPr>
          <a:xfrm>
            <a:off x="17377768" y="3136680"/>
            <a:ext cx="3578274" cy="533035"/>
          </a:xfrm>
          <a:prstGeom prst="round2DiagRect">
            <a:avLst/>
          </a:prstGeom>
          <a:solidFill>
            <a:schemeClr val="bg1">
              <a:alpha val="23000"/>
            </a:schemeClr>
          </a:solidFill>
          <a:ln>
            <a:solidFill>
              <a:schemeClr val="tx1"/>
            </a:solidFill>
          </a:ln>
        </p:spPr>
        <p:style>
          <a:lnRef idx="2">
            <a:schemeClr val="dk1"/>
          </a:lnRef>
          <a:fillRef idx="1">
            <a:schemeClr val="lt1"/>
          </a:fillRef>
          <a:effectRef idx="0">
            <a:schemeClr val="dk1"/>
          </a:effectRef>
          <a:fontRef idx="minor">
            <a:schemeClr val="dk1"/>
          </a:fontRef>
        </p:style>
        <p:txBody>
          <a:bodyPr wrap="square" lIns="96122" tIns="48061" rIns="96122" bIns="48061" rtlCol="0">
            <a:spAutoFit/>
          </a:bodyPr>
          <a:lstStyle/>
          <a:p>
            <a:pPr algn="ctr"/>
            <a:r>
              <a:rPr lang="en-US" sz="2500" b="1" dirty="0" smtClean="0">
                <a:solidFill>
                  <a:schemeClr val="tx1">
                    <a:lumMod val="95000"/>
                    <a:lumOff val="5000"/>
                  </a:schemeClr>
                </a:solidFill>
                <a:effectLst>
                  <a:outerShdw blurRad="38100" dist="38100" dir="2700000" algn="tl">
                    <a:srgbClr val="000000">
                      <a:alpha val="43137"/>
                    </a:srgbClr>
                  </a:outerShdw>
                </a:effectLst>
                <a:latin typeface="Palatino Linotype" pitchFamily="18" charset="0"/>
              </a:rPr>
              <a:t>UNIT TELESCOPES</a:t>
            </a:r>
            <a:endParaRPr lang="en-US" sz="2500" b="1" dirty="0">
              <a:solidFill>
                <a:schemeClr val="tx1">
                  <a:lumMod val="95000"/>
                  <a:lumOff val="5000"/>
                </a:schemeClr>
              </a:solidFill>
              <a:effectLst>
                <a:outerShdw blurRad="38100" dist="38100" dir="2700000" algn="tl">
                  <a:srgbClr val="000000">
                    <a:alpha val="43137"/>
                  </a:srgbClr>
                </a:outerShdw>
              </a:effectLst>
            </a:endParaRPr>
          </a:p>
        </p:txBody>
      </p:sp>
      <p:sp>
        <p:nvSpPr>
          <p:cNvPr id="57" name="TextBox 56"/>
          <p:cNvSpPr txBox="1"/>
          <p:nvPr/>
        </p:nvSpPr>
        <p:spPr>
          <a:xfrm>
            <a:off x="4905924" y="3139054"/>
            <a:ext cx="2648829" cy="550069"/>
          </a:xfrm>
          <a:prstGeom prst="round2DiagRect">
            <a:avLst/>
          </a:prstGeom>
          <a:solidFill>
            <a:schemeClr val="bg1">
              <a:alpha val="23000"/>
            </a:schemeClr>
          </a:solidFill>
          <a:ln>
            <a:solidFill>
              <a:schemeClr val="tx1"/>
            </a:solidFill>
          </a:ln>
        </p:spPr>
        <p:style>
          <a:lnRef idx="2">
            <a:schemeClr val="dk1"/>
          </a:lnRef>
          <a:fillRef idx="1">
            <a:schemeClr val="lt1"/>
          </a:fillRef>
          <a:effectRef idx="0">
            <a:schemeClr val="dk1"/>
          </a:effectRef>
          <a:fontRef idx="minor">
            <a:schemeClr val="dk1"/>
          </a:fontRef>
        </p:style>
        <p:txBody>
          <a:bodyPr wrap="square" lIns="96122" tIns="48061" rIns="96122" bIns="48061" rtlCol="0">
            <a:spAutoFit/>
          </a:bodyPr>
          <a:lstStyle/>
          <a:p>
            <a:pPr algn="ctr"/>
            <a:r>
              <a:rPr lang="en-US" sz="2500" b="1" dirty="0" smtClean="0">
                <a:solidFill>
                  <a:schemeClr val="tx1">
                    <a:lumMod val="95000"/>
                    <a:lumOff val="5000"/>
                  </a:schemeClr>
                </a:solidFill>
                <a:effectLst>
                  <a:outerShdw blurRad="38100" dist="38100" dir="2700000" algn="tl">
                    <a:srgbClr val="000000">
                      <a:alpha val="43137"/>
                    </a:srgbClr>
                  </a:outerShdw>
                </a:effectLst>
                <a:latin typeface="Arial" pitchFamily="34" charset="0"/>
                <a:cs typeface="Arial" pitchFamily="34" charset="0"/>
              </a:rPr>
              <a:t>ABSTRACT</a:t>
            </a:r>
            <a:endParaRPr lang="en-US" sz="2500" b="1" dirty="0">
              <a:solidFill>
                <a:schemeClr val="tx1">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Rectangle 12"/>
          <p:cNvSpPr>
            <a:spLocks noChangeArrowheads="1"/>
          </p:cNvSpPr>
          <p:nvPr/>
        </p:nvSpPr>
        <p:spPr bwMode="auto">
          <a:xfrm>
            <a:off x="0" y="51460"/>
            <a:ext cx="194186" cy="389448"/>
          </a:xfrm>
          <a:prstGeom prst="rect">
            <a:avLst/>
          </a:prstGeom>
          <a:noFill/>
          <a:ln w="9525">
            <a:noFill/>
            <a:miter lim="800000"/>
            <a:headEnd/>
            <a:tailEnd/>
          </a:ln>
          <a:effectLst/>
        </p:spPr>
        <p:txBody>
          <a:bodyPr vert="horz" wrap="none" lIns="96122" tIns="48061" rIns="96122" bIns="48061" numCol="1" anchor="ctr" anchorCtr="0" compatLnSpc="1">
            <a:prstTxWarp prst="textNoShape">
              <a:avLst/>
            </a:prstTxWarp>
            <a:spAutoFit/>
          </a:bodyPr>
          <a:lstStyle/>
          <a:p>
            <a:pPr defTabSz="961217" fontAlgn="base">
              <a:spcBef>
                <a:spcPct val="0"/>
              </a:spcBef>
              <a:spcAft>
                <a:spcPct val="0"/>
              </a:spcAft>
            </a:pPr>
            <a:endParaRPr lang="en-US" sz="1900" dirty="0" smtClean="0">
              <a:latin typeface="Arial" pitchFamily="34" charset="0"/>
            </a:endParaRPr>
          </a:p>
        </p:txBody>
      </p:sp>
      <p:sp>
        <p:nvSpPr>
          <p:cNvPr id="80" name="TextBox 79"/>
          <p:cNvSpPr txBox="1"/>
          <p:nvPr/>
        </p:nvSpPr>
        <p:spPr>
          <a:xfrm>
            <a:off x="422923" y="3849220"/>
            <a:ext cx="11599899" cy="3651880"/>
          </a:xfrm>
          <a:prstGeom prst="rect">
            <a:avLst/>
          </a:prstGeom>
          <a:noFill/>
        </p:spPr>
        <p:txBody>
          <a:bodyPr wrap="square" lIns="96122" tIns="48061" rIns="96122" bIns="48061" rtlCol="0">
            <a:spAutoFit/>
          </a:bodyPr>
          <a:lstStyle/>
          <a:p>
            <a:pPr algn="just"/>
            <a:r>
              <a:rPr lang="en-US" sz="2100" dirty="0" smtClean="0">
                <a:latin typeface="Palatino Linotype" pitchFamily="18" charset="0"/>
              </a:rPr>
              <a:t> </a:t>
            </a:r>
            <a:r>
              <a:rPr lang="en-US" sz="2100" dirty="0" smtClean="0">
                <a:latin typeface="Arial" pitchFamily="34" charset="0"/>
                <a:cs typeface="Arial" pitchFamily="34" charset="0"/>
              </a:rPr>
              <a:t>This report focuses on recent developments at the Magdalena Ridge Observatory Interferometer (MROI) in four major areas: 1) telescope delivery and array infrastructure construction, 2) installation of the first vacuum delay line, 3) laboratory fringe measurements with the first fringe beam combiner, and 4) science simulations results. Construction of the telescope foundations and utilities began in August of 2010 and will be complete in September of 2011 for delivery of the first of ten telescopes. The MROI now has the longest (100m) evacuated fast delay line in the world. Initial onsite performance tests are set to began in February of 2011. First broadband fringe measurements have been recorded in the laboratory with the fringe tracking beam combiner. These measurements demonstrate high optical quality, and visibilities matching the predicted values for its architecture type.</a:t>
            </a:r>
          </a:p>
          <a:p>
            <a:pPr algn="just"/>
            <a:endParaRPr lang="en-US" sz="2100" dirty="0" smtClean="0">
              <a:latin typeface="Arial" pitchFamily="34" charset="0"/>
              <a:cs typeface="Arial" pitchFamily="34" charset="0"/>
            </a:endParaRPr>
          </a:p>
        </p:txBody>
      </p:sp>
      <p:grpSp>
        <p:nvGrpSpPr>
          <p:cNvPr id="94" name="Group 93"/>
          <p:cNvGrpSpPr/>
          <p:nvPr/>
        </p:nvGrpSpPr>
        <p:grpSpPr>
          <a:xfrm>
            <a:off x="33111890" y="215640"/>
            <a:ext cx="4308534" cy="2776818"/>
            <a:chOff x="29149830" y="377586"/>
            <a:chExt cx="5047488" cy="3432222"/>
          </a:xfrm>
        </p:grpSpPr>
        <p:pic>
          <p:nvPicPr>
            <p:cNvPr id="2065" name="Picture 17" descr="C:\Documents and Settings\ashtromberg\My Documents\MRO\Graphic Design\graphics\logos\Cambridge\logo_cambridge_transparent_smaller.gif"/>
            <p:cNvPicPr>
              <a:picLocks noChangeAspect="1" noChangeArrowheads="1"/>
            </p:cNvPicPr>
            <p:nvPr/>
          </p:nvPicPr>
          <p:blipFill>
            <a:blip r:embed="rId7" cstate="print"/>
            <a:srcRect/>
            <a:stretch>
              <a:fillRect/>
            </a:stretch>
          </p:blipFill>
          <p:spPr bwMode="auto">
            <a:xfrm>
              <a:off x="29149830" y="2772269"/>
              <a:ext cx="5047488" cy="1037539"/>
            </a:xfrm>
            <a:prstGeom prst="rect">
              <a:avLst/>
            </a:prstGeom>
            <a:ln>
              <a:noFill/>
            </a:ln>
            <a:effectLst>
              <a:outerShdw blurRad="292100" dist="139700" dir="2700000" algn="tl" rotWithShape="0">
                <a:srgbClr val="333333">
                  <a:alpha val="65000"/>
                </a:srgbClr>
              </a:outerShdw>
            </a:effectLst>
          </p:spPr>
        </p:pic>
        <p:pic>
          <p:nvPicPr>
            <p:cNvPr id="82" name="Picture 81" descr="logo_nmt_pretty.gif"/>
            <p:cNvPicPr>
              <a:picLocks noChangeAspect="1"/>
            </p:cNvPicPr>
            <p:nvPr/>
          </p:nvPicPr>
          <p:blipFill>
            <a:blip r:embed="rId8" cstate="print"/>
            <a:stretch>
              <a:fillRect/>
            </a:stretch>
          </p:blipFill>
          <p:spPr>
            <a:xfrm>
              <a:off x="29149830" y="377586"/>
              <a:ext cx="5047488" cy="2165645"/>
            </a:xfrm>
            <a:prstGeom prst="rect">
              <a:avLst/>
            </a:prstGeom>
          </p:spPr>
        </p:pic>
      </p:grpSp>
      <p:sp>
        <p:nvSpPr>
          <p:cNvPr id="118" name="TextBox 46"/>
          <p:cNvSpPr txBox="1">
            <a:spLocks noChangeArrowheads="1"/>
          </p:cNvSpPr>
          <p:nvPr/>
        </p:nvSpPr>
        <p:spPr bwMode="auto">
          <a:xfrm>
            <a:off x="5952928" y="1923881"/>
            <a:ext cx="26498944" cy="820336"/>
          </a:xfrm>
          <a:prstGeom prst="rect">
            <a:avLst/>
          </a:prstGeom>
          <a:noFill/>
          <a:ln w="9525">
            <a:noFill/>
            <a:miter lim="800000"/>
            <a:headEnd/>
            <a:tailEnd/>
          </a:ln>
        </p:spPr>
        <p:txBody>
          <a:bodyPr wrap="square" lIns="96122" tIns="48061" rIns="96122" bIns="48061">
            <a:spAutoFit/>
          </a:bodyPr>
          <a:lstStyle/>
          <a:p>
            <a:pPr algn="ctr"/>
            <a:r>
              <a:rPr lang="en-US" sz="2800" baseline="30000" dirty="0" err="1" smtClean="0">
                <a:latin typeface="Arial" pitchFamily="34" charset="0"/>
                <a:cs typeface="Arial" pitchFamily="34" charset="0"/>
              </a:rPr>
              <a:t>a</a:t>
            </a:r>
            <a:r>
              <a:rPr lang="en-US" sz="2800" dirty="0" err="1" smtClean="0">
                <a:latin typeface="Arial" pitchFamily="34" charset="0"/>
                <a:cs typeface="Arial" pitchFamily="34" charset="0"/>
              </a:rPr>
              <a:t>C.</a:t>
            </a:r>
            <a:r>
              <a:rPr lang="en-US" sz="2800" dirty="0" smtClean="0">
                <a:latin typeface="Arial" pitchFamily="34" charset="0"/>
                <a:cs typeface="Arial" pitchFamily="34" charset="0"/>
              </a:rPr>
              <a:t> Jurgenson, </a:t>
            </a:r>
            <a:r>
              <a:rPr lang="en-US" sz="2800" baseline="30000" dirty="0" err="1" smtClean="0">
                <a:latin typeface="Arial" pitchFamily="34" charset="0"/>
                <a:cs typeface="Arial" pitchFamily="34" charset="0"/>
              </a:rPr>
              <a:t>a</a:t>
            </a:r>
            <a:r>
              <a:rPr lang="en-US" sz="2800" dirty="0" err="1" smtClean="0">
                <a:latin typeface="Arial" pitchFamily="34" charset="0"/>
                <a:cs typeface="Arial" pitchFamily="34" charset="0"/>
              </a:rPr>
              <a:t>F</a:t>
            </a:r>
            <a:r>
              <a:rPr lang="en-US" sz="2800" dirty="0" smtClean="0">
                <a:latin typeface="Arial" pitchFamily="34" charset="0"/>
                <a:cs typeface="Arial" pitchFamily="34" charset="0"/>
              </a:rPr>
              <a:t>. Santoro, </a:t>
            </a:r>
            <a:r>
              <a:rPr lang="en-US" sz="2800" baseline="30000" dirty="0" err="1" smtClean="0">
                <a:latin typeface="Arial" pitchFamily="34" charset="0"/>
                <a:cs typeface="Arial" pitchFamily="34" charset="0"/>
              </a:rPr>
              <a:t>a</a:t>
            </a:r>
            <a:r>
              <a:rPr lang="en-US" sz="2800" dirty="0" err="1" smtClean="0">
                <a:latin typeface="Arial" pitchFamily="34" charset="0"/>
                <a:cs typeface="Arial" pitchFamily="34" charset="0"/>
              </a:rPr>
              <a:t>A</a:t>
            </a:r>
            <a:r>
              <a:rPr lang="en-US" sz="2800" dirty="0" smtClean="0">
                <a:latin typeface="Arial" pitchFamily="34" charset="0"/>
                <a:cs typeface="Arial" pitchFamily="34" charset="0"/>
              </a:rPr>
              <a:t>. Olivares,</a:t>
            </a:r>
            <a:r>
              <a:rPr lang="en-US" sz="2800" baseline="30000" dirty="0" smtClean="0">
                <a:latin typeface="Arial" pitchFamily="34" charset="0"/>
                <a:cs typeface="Arial" pitchFamily="34" charset="0"/>
              </a:rPr>
              <a:t> </a:t>
            </a:r>
            <a:r>
              <a:rPr lang="en-US" sz="2800" baseline="30000" dirty="0" err="1" smtClean="0">
                <a:latin typeface="Arial" pitchFamily="34" charset="0"/>
                <a:cs typeface="Arial" pitchFamily="34" charset="0"/>
              </a:rPr>
              <a:t>b</a:t>
            </a:r>
            <a:r>
              <a:rPr lang="en-US" sz="2800" dirty="0" err="1" smtClean="0">
                <a:latin typeface="Arial" pitchFamily="34" charset="0"/>
                <a:cs typeface="Arial" pitchFamily="34" charset="0"/>
              </a:rPr>
              <a:t>J</a:t>
            </a:r>
            <a:r>
              <a:rPr lang="en-US" sz="2800" dirty="0" smtClean="0">
                <a:latin typeface="Arial" pitchFamily="34" charset="0"/>
                <a:cs typeface="Arial" pitchFamily="34" charset="0"/>
              </a:rPr>
              <a:t>. Young, </a:t>
            </a:r>
            <a:r>
              <a:rPr lang="en-US" sz="2800" baseline="30000" dirty="0" err="1" smtClean="0">
                <a:latin typeface="Arial" pitchFamily="34" charset="0"/>
                <a:cs typeface="Arial" pitchFamily="34" charset="0"/>
              </a:rPr>
              <a:t>a</a:t>
            </a:r>
            <a:r>
              <a:rPr lang="en-US" sz="2800" dirty="0" err="1" smtClean="0">
                <a:latin typeface="Arial" pitchFamily="34" charset="0"/>
                <a:cs typeface="Arial" pitchFamily="34" charset="0"/>
              </a:rPr>
              <a:t>R.</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Selina</a:t>
            </a:r>
            <a:r>
              <a:rPr lang="en-US" sz="2800" dirty="0" smtClean="0">
                <a:latin typeface="Arial" pitchFamily="34" charset="0"/>
                <a:cs typeface="Arial" pitchFamily="34" charset="0"/>
              </a:rPr>
              <a:t>, </a:t>
            </a:r>
            <a:r>
              <a:rPr lang="en-US" sz="2800" baseline="30000" dirty="0" err="1" smtClean="0">
                <a:latin typeface="Arial" pitchFamily="34" charset="0"/>
                <a:cs typeface="Arial" pitchFamily="34" charset="0"/>
              </a:rPr>
              <a:t>b</a:t>
            </a:r>
            <a:r>
              <a:rPr lang="en-US" sz="2800" dirty="0" err="1" smtClean="0">
                <a:latin typeface="Arial" pitchFamily="34" charset="0"/>
                <a:cs typeface="Arial" pitchFamily="34" charset="0"/>
              </a:rPr>
              <a:t>D.</a:t>
            </a:r>
            <a:r>
              <a:rPr lang="en-US" sz="2800" dirty="0" smtClean="0">
                <a:latin typeface="Arial" pitchFamily="34" charset="0"/>
                <a:cs typeface="Arial" pitchFamily="34" charset="0"/>
              </a:rPr>
              <a:t> </a:t>
            </a:r>
            <a:r>
              <a:rPr lang="en-US" sz="2800" dirty="0" err="1">
                <a:latin typeface="Arial" pitchFamily="34" charset="0"/>
                <a:cs typeface="Arial" pitchFamily="34" charset="0"/>
              </a:rPr>
              <a:t>Busher</a:t>
            </a:r>
            <a:r>
              <a:rPr lang="en-US" sz="2800" dirty="0">
                <a:latin typeface="Arial" pitchFamily="34" charset="0"/>
                <a:cs typeface="Arial" pitchFamily="34" charset="0"/>
              </a:rPr>
              <a:t>, </a:t>
            </a:r>
            <a:r>
              <a:rPr lang="en-US" sz="2800" baseline="30000" dirty="0" err="1" smtClean="0">
                <a:latin typeface="Arial" pitchFamily="34" charset="0"/>
                <a:cs typeface="Arial" pitchFamily="34" charset="0"/>
              </a:rPr>
              <a:t>b</a:t>
            </a:r>
            <a:r>
              <a:rPr lang="en-US" sz="2800" dirty="0" err="1" smtClean="0">
                <a:latin typeface="Arial" pitchFamily="34" charset="0"/>
                <a:cs typeface="Arial" pitchFamily="34" charset="0"/>
              </a:rPr>
              <a:t>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Haniff</a:t>
            </a:r>
            <a:r>
              <a:rPr lang="en-US" sz="2800" dirty="0" smtClean="0">
                <a:latin typeface="Arial" pitchFamily="34" charset="0"/>
                <a:cs typeface="Arial" pitchFamily="34" charset="0"/>
              </a:rPr>
              <a:t>, </a:t>
            </a:r>
            <a:r>
              <a:rPr lang="en-US" sz="2800" baseline="30000" dirty="0" err="1" smtClean="0">
                <a:latin typeface="Arial" pitchFamily="34" charset="0"/>
                <a:cs typeface="Arial" pitchFamily="34" charset="0"/>
              </a:rPr>
              <a:t>a</a:t>
            </a:r>
            <a:r>
              <a:rPr lang="en-US" sz="2800" dirty="0" err="1" smtClean="0">
                <a:latin typeface="Arial" pitchFamily="34" charset="0"/>
                <a:cs typeface="Arial" pitchFamily="34" charset="0"/>
              </a:rPr>
              <a:t>M</a:t>
            </a:r>
            <a:r>
              <a:rPr lang="en-US" sz="2800" dirty="0" smtClean="0">
                <a:latin typeface="Arial" pitchFamily="34" charset="0"/>
                <a:cs typeface="Arial" pitchFamily="34" charset="0"/>
              </a:rPr>
              <a:t>. Creech-</a:t>
            </a:r>
            <a:r>
              <a:rPr lang="en-US" sz="2800" dirty="0" err="1" smtClean="0">
                <a:latin typeface="Arial" pitchFamily="34" charset="0"/>
                <a:cs typeface="Arial" pitchFamily="34" charset="0"/>
              </a:rPr>
              <a:t>Eakman</a:t>
            </a:r>
            <a:r>
              <a:rPr lang="en-US" sz="2800" dirty="0" smtClean="0">
                <a:latin typeface="Arial" pitchFamily="34" charset="0"/>
                <a:cs typeface="Arial" pitchFamily="34" charset="0"/>
              </a:rPr>
              <a:t>, </a:t>
            </a:r>
            <a:r>
              <a:rPr lang="en-US" sz="2800" baseline="30000" dirty="0" err="1" smtClean="0">
                <a:latin typeface="Arial" pitchFamily="34" charset="0"/>
                <a:cs typeface="Arial" pitchFamily="34" charset="0"/>
              </a:rPr>
              <a:t>a</a:t>
            </a:r>
            <a:r>
              <a:rPr lang="en-US" sz="2800" dirty="0" err="1" smtClean="0">
                <a:latin typeface="Arial" pitchFamily="34" charset="0"/>
                <a:cs typeface="Arial" pitchFamily="34" charset="0"/>
              </a:rPr>
              <a:t>T</a:t>
            </a:r>
            <a:r>
              <a:rPr lang="en-US" sz="2800" dirty="0" smtClean="0">
                <a:latin typeface="Arial" pitchFamily="34" charset="0"/>
                <a:cs typeface="Arial" pitchFamily="34" charset="0"/>
              </a:rPr>
              <a:t>. McCracken, </a:t>
            </a:r>
            <a:r>
              <a:rPr lang="en-US" sz="2800" baseline="30000" dirty="0" err="1" smtClean="0">
                <a:latin typeface="Arial" pitchFamily="34" charset="0"/>
                <a:cs typeface="Arial" pitchFamily="34" charset="0"/>
              </a:rPr>
              <a:t>a</a:t>
            </a:r>
            <a:r>
              <a:rPr lang="en-US" sz="2800" dirty="0" err="1" smtClean="0">
                <a:latin typeface="Arial" pitchFamily="34" charset="0"/>
                <a:cs typeface="Arial" pitchFamily="34" charset="0"/>
              </a:rPr>
              <a:t>K</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Nyland</a:t>
            </a:r>
            <a:r>
              <a:rPr lang="en-US" sz="2800" dirty="0" smtClean="0">
                <a:latin typeface="Arial" pitchFamily="34" charset="0"/>
                <a:cs typeface="Arial" pitchFamily="34" charset="0"/>
              </a:rPr>
              <a:t>, </a:t>
            </a:r>
            <a:r>
              <a:rPr lang="en-US" sz="2800" baseline="30000" dirty="0" err="1" smtClean="0">
                <a:latin typeface="Arial" pitchFamily="34" charset="0"/>
                <a:cs typeface="Arial" pitchFamily="34" charset="0"/>
              </a:rPr>
              <a:t>a</a:t>
            </a:r>
            <a:r>
              <a:rPr lang="en-US" sz="2800" dirty="0" err="1" smtClean="0">
                <a:latin typeface="Arial" pitchFamily="34" charset="0"/>
                <a:cs typeface="Arial" pitchFamily="34" charset="0"/>
              </a:rPr>
              <a:t>I</a:t>
            </a:r>
            <a:r>
              <a:rPr lang="en-US" sz="2800" dirty="0" smtClean="0">
                <a:latin typeface="Arial" pitchFamily="34" charset="0"/>
                <a:cs typeface="Arial" pitchFamily="34" charset="0"/>
              </a:rPr>
              <a:t>. Payne,</a:t>
            </a:r>
            <a:r>
              <a:rPr lang="en-US" sz="2800" baseline="30000" dirty="0" smtClean="0">
                <a:latin typeface="Arial" pitchFamily="34" charset="0"/>
                <a:cs typeface="Arial" pitchFamily="34" charset="0"/>
              </a:rPr>
              <a:t> </a:t>
            </a:r>
            <a:r>
              <a:rPr lang="en-US" sz="2800" baseline="30000" dirty="0" err="1" smtClean="0">
                <a:latin typeface="Arial" pitchFamily="34" charset="0"/>
                <a:cs typeface="Arial" pitchFamily="34" charset="0"/>
              </a:rPr>
              <a:t>a</a:t>
            </a:r>
            <a:r>
              <a:rPr lang="en-US" sz="2800" dirty="0" err="1" smtClean="0">
                <a:latin typeface="Arial" pitchFamily="34" charset="0"/>
                <a:cs typeface="Arial" pitchFamily="34" charset="0"/>
              </a:rPr>
              <a:t>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Shtromberg</a:t>
            </a:r>
            <a:endParaRPr lang="en-US" sz="2800" dirty="0">
              <a:latin typeface="Arial" pitchFamily="34" charset="0"/>
              <a:cs typeface="Arial" pitchFamily="34" charset="0"/>
            </a:endParaRPr>
          </a:p>
          <a:p>
            <a:pPr algn="ctr"/>
            <a:r>
              <a:rPr lang="en-US" sz="1900" baseline="30000" dirty="0">
                <a:latin typeface="Arial" pitchFamily="34" charset="0"/>
                <a:cs typeface="Arial" pitchFamily="34" charset="0"/>
              </a:rPr>
              <a:t>a </a:t>
            </a:r>
            <a:r>
              <a:rPr lang="en-US" sz="1900" dirty="0" smtClean="0">
                <a:latin typeface="Arial" pitchFamily="34" charset="0"/>
                <a:cs typeface="Arial" pitchFamily="34" charset="0"/>
              </a:rPr>
              <a:t>Magdalena Ridge Observatory, </a:t>
            </a:r>
            <a:r>
              <a:rPr lang="en-US" sz="1900" dirty="0">
                <a:latin typeface="Arial" pitchFamily="34" charset="0"/>
                <a:cs typeface="Arial" pitchFamily="34" charset="0"/>
              </a:rPr>
              <a:t>1</a:t>
            </a:r>
            <a:r>
              <a:rPr lang="en-US" sz="1900" dirty="0" smtClean="0">
                <a:latin typeface="Arial" pitchFamily="34" charset="0"/>
                <a:cs typeface="Arial" pitchFamily="34" charset="0"/>
              </a:rPr>
              <a:t>01 East Road, </a:t>
            </a:r>
            <a:r>
              <a:rPr lang="en-US" sz="1900" dirty="0">
                <a:latin typeface="Arial" pitchFamily="34" charset="0"/>
                <a:cs typeface="Arial" pitchFamily="34" charset="0"/>
              </a:rPr>
              <a:t>Socorro, NM 87801 ,USA; </a:t>
            </a:r>
            <a:r>
              <a:rPr lang="en-US" sz="1900" baseline="30000" dirty="0" smtClean="0">
                <a:latin typeface="Arial" pitchFamily="34" charset="0"/>
                <a:cs typeface="Arial" pitchFamily="34" charset="0"/>
              </a:rPr>
              <a:t>b </a:t>
            </a:r>
            <a:r>
              <a:rPr lang="en-US" sz="1900" dirty="0">
                <a:latin typeface="Arial" pitchFamily="34" charset="0"/>
                <a:cs typeface="Arial" pitchFamily="34" charset="0"/>
              </a:rPr>
              <a:t>Cavendish Laboratory, J. J. Thomson Avenue, Cambridge CB3 0HE, U.K</a:t>
            </a:r>
            <a:r>
              <a:rPr lang="en-US" sz="1900" dirty="0" smtClean="0">
                <a:latin typeface="Arial" pitchFamily="34" charset="0"/>
                <a:cs typeface="Arial" pitchFamily="34" charset="0"/>
              </a:rPr>
              <a:t>.</a:t>
            </a:r>
            <a:endParaRPr lang="en-US" sz="1900" dirty="0">
              <a:latin typeface="Arial" pitchFamily="34" charset="0"/>
              <a:cs typeface="Arial" pitchFamily="34" charset="0"/>
            </a:endParaRPr>
          </a:p>
        </p:txBody>
      </p:sp>
      <p:pic>
        <p:nvPicPr>
          <p:cNvPr id="137" name="Picture 136" descr="m3-mroi-070403.jpg"/>
          <p:cNvPicPr>
            <a:picLocks noChangeAspect="1"/>
          </p:cNvPicPr>
          <p:nvPr/>
        </p:nvPicPr>
        <p:blipFill>
          <a:blip r:embed="rId4" cstate="print"/>
          <a:stretch>
            <a:fillRect/>
          </a:stretch>
        </p:blipFill>
        <p:spPr>
          <a:xfrm>
            <a:off x="480320" y="10079281"/>
            <a:ext cx="8375520" cy="6074109"/>
          </a:xfrm>
          <a:prstGeom prst="rect">
            <a:avLst/>
          </a:prstGeom>
          <a:ln>
            <a:noFill/>
          </a:ln>
          <a:effectLst>
            <a:outerShdw blurRad="292100" dist="139700" dir="2700000" algn="tl" rotWithShape="0">
              <a:srgbClr val="333333">
                <a:alpha val="65000"/>
              </a:srgbClr>
            </a:outerShdw>
          </a:effectLst>
        </p:spPr>
      </p:pic>
      <p:sp>
        <p:nvSpPr>
          <p:cNvPr id="147" name="Text Box 253"/>
          <p:cNvSpPr txBox="1">
            <a:spLocks noChangeArrowheads="1"/>
          </p:cNvSpPr>
          <p:nvPr/>
        </p:nvSpPr>
        <p:spPr bwMode="auto">
          <a:xfrm>
            <a:off x="8905257" y="10033484"/>
            <a:ext cx="3168351" cy="6252592"/>
          </a:xfrm>
          <a:prstGeom prst="rect">
            <a:avLst/>
          </a:prstGeom>
          <a:noFill/>
          <a:ln w="9525" algn="ctr">
            <a:noFill/>
            <a:miter lim="800000"/>
            <a:headEnd/>
            <a:tailEnd/>
          </a:ln>
        </p:spPr>
        <p:txBody>
          <a:bodyPr wrap="square" lIns="96122" tIns="48061" rIns="96122" bIns="48061">
            <a:spAutoFit/>
          </a:bodyPr>
          <a:lstStyle/>
          <a:p>
            <a:pPr marL="5007" indent="-5007" algn="just" defTabSz="812696">
              <a:spcBef>
                <a:spcPct val="50000"/>
              </a:spcBef>
            </a:pPr>
            <a:r>
              <a:rPr lang="en-US" sz="2000" b="1" dirty="0" smtClean="0">
                <a:latin typeface="Arial" pitchFamily="34" charset="0"/>
                <a:cs typeface="Arial" pitchFamily="34" charset="0"/>
              </a:rPr>
              <a:t>Figure 1</a:t>
            </a:r>
            <a:r>
              <a:rPr lang="en-US" sz="2000" dirty="0" smtClean="0">
                <a:latin typeface="Arial" pitchFamily="34" charset="0"/>
                <a:cs typeface="Arial" pitchFamily="34" charset="0"/>
              </a:rPr>
              <a:t> Shows the equilateral Y geometry of the interferometer on Magdalena Ridge with the 28 UT stations, and the beam combination and delay line facilities. Construction of the beam combination and delay facilities is complete, the first three UT stations were constructed in the Fall of 2010, and the first UT will arrive in Winter 2011. More information about the interferometer as well as the MRO 2.4m fast tracking telescope, can be found on the </a:t>
            </a:r>
            <a:r>
              <a:rPr lang="en-US" sz="2000" dirty="0" err="1" smtClean="0">
                <a:latin typeface="Arial" pitchFamily="34" charset="0"/>
                <a:cs typeface="Arial" pitchFamily="34" charset="0"/>
              </a:rPr>
              <a:t>website:</a:t>
            </a:r>
            <a:r>
              <a:rPr lang="en-US" sz="2000" dirty="0" err="1" smtClean="0">
                <a:latin typeface="Arial" pitchFamily="34" charset="0"/>
                <a:cs typeface="Arial" pitchFamily="34" charset="0"/>
                <a:hlinkClick r:id="rId9"/>
              </a:rPr>
              <a:t>www.mro.nmt.edu</a:t>
            </a:r>
            <a:endParaRPr lang="en-US" sz="2000" dirty="0">
              <a:latin typeface="Arial" pitchFamily="34" charset="0"/>
              <a:cs typeface="Arial" pitchFamily="34" charset="0"/>
            </a:endParaRPr>
          </a:p>
        </p:txBody>
      </p:sp>
      <p:pic>
        <p:nvPicPr>
          <p:cNvPr id="148" name="Picture 147" descr="OpticalGeneral---Sheet1Rev3.jpg"/>
          <p:cNvPicPr>
            <a:picLocks noChangeAspect="1"/>
          </p:cNvPicPr>
          <p:nvPr/>
        </p:nvPicPr>
        <p:blipFill>
          <a:blip r:embed="rId10" cstate="print"/>
          <a:stretch>
            <a:fillRect/>
          </a:stretch>
        </p:blipFill>
        <p:spPr>
          <a:xfrm>
            <a:off x="3792688" y="16691121"/>
            <a:ext cx="8136904" cy="7119791"/>
          </a:xfrm>
          <a:prstGeom prst="rect">
            <a:avLst/>
          </a:prstGeom>
          <a:ln>
            <a:noFill/>
          </a:ln>
          <a:effectLst>
            <a:outerShdw blurRad="292100" dist="139700" dir="2700000" algn="tl" rotWithShape="0">
              <a:srgbClr val="333333">
                <a:alpha val="65000"/>
              </a:srgbClr>
            </a:outerShdw>
          </a:effectLst>
        </p:spPr>
      </p:pic>
      <p:sp>
        <p:nvSpPr>
          <p:cNvPr id="152" name="Text Box 253"/>
          <p:cNvSpPr txBox="1">
            <a:spLocks noChangeArrowheads="1"/>
          </p:cNvSpPr>
          <p:nvPr/>
        </p:nvSpPr>
        <p:spPr bwMode="auto">
          <a:xfrm>
            <a:off x="336304" y="16964253"/>
            <a:ext cx="3384376" cy="6883534"/>
          </a:xfrm>
          <a:prstGeom prst="rect">
            <a:avLst/>
          </a:prstGeom>
          <a:noFill/>
          <a:ln w="9525" algn="ctr">
            <a:noFill/>
            <a:miter lim="800000"/>
            <a:headEnd/>
            <a:tailEnd/>
          </a:ln>
        </p:spPr>
        <p:txBody>
          <a:bodyPr wrap="square" lIns="96122" tIns="48061" rIns="96122" bIns="48061">
            <a:spAutoFit/>
          </a:bodyPr>
          <a:lstStyle/>
          <a:p>
            <a:pPr marL="5007" indent="-5007" algn="just" defTabSz="812696">
              <a:spcBef>
                <a:spcPct val="50000"/>
              </a:spcBef>
            </a:pPr>
            <a:r>
              <a:rPr lang="en-US" sz="2100" dirty="0" smtClean="0">
                <a:latin typeface="Arial" pitchFamily="34" charset="0"/>
                <a:cs typeface="Arial" pitchFamily="34" charset="0"/>
              </a:rPr>
              <a:t>telescopes,  vacuum beam relay, delay Lines, and first fringe  beam  Combiner.  In   the   figure,  light  exits   the   UT   and  enters the beam relay pipes. Turning mirrors direct light into the delay lines where pathlength offsets are applied to correct for the stellar motion as well as seeing conditions. Upon exiting the delay lines, and vacuum, light then enters the climate controlled environment of the beam combining area. There are currently three beam combiners being planned for, with the possibility of a fourth guest instrument.</a:t>
            </a:r>
            <a:endParaRPr lang="en-US" sz="2100" dirty="0">
              <a:latin typeface="Arial" pitchFamily="34" charset="0"/>
              <a:cs typeface="Arial" pitchFamily="34" charset="0"/>
            </a:endParaRPr>
          </a:p>
        </p:txBody>
      </p:sp>
      <p:sp>
        <p:nvSpPr>
          <p:cNvPr id="153" name="Text Box 253"/>
          <p:cNvSpPr txBox="1">
            <a:spLocks noChangeArrowheads="1"/>
          </p:cNvSpPr>
          <p:nvPr/>
        </p:nvSpPr>
        <p:spPr bwMode="auto">
          <a:xfrm>
            <a:off x="3678181" y="23773210"/>
            <a:ext cx="8611451" cy="397742"/>
          </a:xfrm>
          <a:prstGeom prst="rect">
            <a:avLst/>
          </a:prstGeom>
          <a:noFill/>
          <a:ln w="9525" algn="ctr">
            <a:noFill/>
            <a:miter lim="800000"/>
            <a:headEnd/>
            <a:tailEnd/>
          </a:ln>
        </p:spPr>
        <p:txBody>
          <a:bodyPr wrap="square" lIns="96122" tIns="48061" rIns="96122" bIns="48061">
            <a:spAutoFit/>
          </a:bodyPr>
          <a:lstStyle/>
          <a:p>
            <a:pPr marL="5007" indent="-5007" algn="just" defTabSz="812696">
              <a:spcBef>
                <a:spcPct val="50000"/>
              </a:spcBef>
            </a:pPr>
            <a:r>
              <a:rPr lang="en-US" sz="1900" b="1" i="1" dirty="0" smtClean="0">
                <a:latin typeface="Arial" pitchFamily="34" charset="0"/>
                <a:cs typeface="Arial" pitchFamily="34" charset="0"/>
              </a:rPr>
              <a:t>Figure 2  </a:t>
            </a:r>
            <a:r>
              <a:rPr lang="en-US" sz="1900" i="1" dirty="0" smtClean="0">
                <a:latin typeface="Arial" pitchFamily="34" charset="0"/>
                <a:cs typeface="Arial" pitchFamily="34" charset="0"/>
              </a:rPr>
              <a:t>A simplified representation of the interferometer optical train. </a:t>
            </a:r>
            <a:endParaRPr lang="en-US" sz="1900" i="1" dirty="0">
              <a:latin typeface="Arial" pitchFamily="34" charset="0"/>
              <a:cs typeface="Arial" pitchFamily="34" charset="0"/>
            </a:endParaRPr>
          </a:p>
        </p:txBody>
      </p:sp>
      <p:sp>
        <p:nvSpPr>
          <p:cNvPr id="40" name="TextBox 39"/>
          <p:cNvSpPr txBox="1"/>
          <p:nvPr/>
        </p:nvSpPr>
        <p:spPr>
          <a:xfrm>
            <a:off x="3574836" y="24275579"/>
            <a:ext cx="5148333" cy="550069"/>
          </a:xfrm>
          <a:prstGeom prst="round2DiagRect">
            <a:avLst/>
          </a:prstGeom>
          <a:solidFill>
            <a:schemeClr val="bg1">
              <a:alpha val="23000"/>
            </a:schemeClr>
          </a:solidFill>
          <a:ln>
            <a:solidFill>
              <a:schemeClr val="tx1"/>
            </a:solidFill>
          </a:ln>
        </p:spPr>
        <p:style>
          <a:lnRef idx="2">
            <a:schemeClr val="dk1"/>
          </a:lnRef>
          <a:fillRef idx="1">
            <a:schemeClr val="lt1"/>
          </a:fillRef>
          <a:effectRef idx="0">
            <a:schemeClr val="dk1"/>
          </a:effectRef>
          <a:fontRef idx="minor">
            <a:schemeClr val="dk1"/>
          </a:fontRef>
        </p:style>
        <p:txBody>
          <a:bodyPr wrap="square" lIns="96122" tIns="48061" rIns="96122" bIns="48061" rtlCol="0">
            <a:spAutoFit/>
          </a:bodyPr>
          <a:lstStyle/>
          <a:p>
            <a:pPr algn="ctr"/>
            <a:r>
              <a:rPr lang="en-US" sz="2500" b="1" dirty="0" smtClean="0">
                <a:solidFill>
                  <a:schemeClr val="tx1">
                    <a:lumMod val="95000"/>
                    <a:lumOff val="5000"/>
                  </a:schemeClr>
                </a:solidFill>
                <a:effectLst>
                  <a:outerShdw blurRad="38100" dist="38100" dir="2700000" algn="tl">
                    <a:srgbClr val="000000">
                      <a:alpha val="43137"/>
                    </a:srgbClr>
                  </a:outerShdw>
                </a:effectLst>
                <a:latin typeface="Arial" pitchFamily="34" charset="0"/>
                <a:cs typeface="Arial" pitchFamily="34" charset="0"/>
              </a:rPr>
              <a:t>ARRAY INFRASTRUCTURE</a:t>
            </a:r>
            <a:endParaRPr lang="en-US" sz="2500" b="1" dirty="0">
              <a:solidFill>
                <a:schemeClr val="tx1">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42" name="Round Diagonal Corner Rectangle 41"/>
          <p:cNvSpPr/>
          <p:nvPr/>
        </p:nvSpPr>
        <p:spPr>
          <a:xfrm>
            <a:off x="26176383" y="3754053"/>
            <a:ext cx="11835830" cy="23981295"/>
          </a:xfrm>
          <a:prstGeom prst="round2DiagRect">
            <a:avLst>
              <a:gd name="adj1" fmla="val 0"/>
              <a:gd name="adj2" fmla="val 2351"/>
            </a:avLst>
          </a:prstGeom>
          <a:gradFill>
            <a:gsLst>
              <a:gs pos="0">
                <a:schemeClr val="bg1">
                  <a:lumMod val="95000"/>
                  <a:shade val="30000"/>
                  <a:satMod val="115000"/>
                  <a:alpha val="20000"/>
                </a:schemeClr>
              </a:gs>
              <a:gs pos="50000">
                <a:schemeClr val="bg1">
                  <a:lumMod val="95000"/>
                  <a:shade val="67500"/>
                  <a:satMod val="115000"/>
                </a:schemeClr>
              </a:gs>
              <a:gs pos="100000">
                <a:schemeClr val="bg1">
                  <a:lumMod val="95000"/>
                  <a:shade val="100000"/>
                  <a:satMod val="115000"/>
                </a:schemeClr>
              </a:gs>
            </a:gsLst>
            <a:lin ang="162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095" tIns="48048" rIns="96095" bIns="48048" rtlCol="0" anchor="ctr"/>
          <a:lstStyle/>
          <a:p>
            <a:pPr algn="ctr"/>
            <a:endParaRPr lang="en-US" dirty="0"/>
          </a:p>
        </p:txBody>
      </p:sp>
      <p:sp>
        <p:nvSpPr>
          <p:cNvPr id="54" name="Text Box 253"/>
          <p:cNvSpPr txBox="1">
            <a:spLocks noChangeArrowheads="1"/>
          </p:cNvSpPr>
          <p:nvPr/>
        </p:nvSpPr>
        <p:spPr bwMode="auto">
          <a:xfrm>
            <a:off x="288666" y="24946940"/>
            <a:ext cx="11757186" cy="2036053"/>
          </a:xfrm>
          <a:prstGeom prst="rect">
            <a:avLst/>
          </a:prstGeom>
          <a:noFill/>
          <a:ln w="9525" algn="ctr">
            <a:noFill/>
            <a:miter lim="800000"/>
            <a:headEnd/>
            <a:tailEnd/>
          </a:ln>
        </p:spPr>
        <p:txBody>
          <a:bodyPr wrap="square" lIns="96122" tIns="48061" rIns="96122" bIns="48061">
            <a:spAutoFit/>
          </a:bodyPr>
          <a:lstStyle/>
          <a:p>
            <a:pPr marL="5007" indent="-5007" algn="just" defTabSz="812696">
              <a:spcBef>
                <a:spcPct val="50000"/>
              </a:spcBef>
            </a:pPr>
            <a:r>
              <a:rPr lang="en-US" sz="2100" dirty="0" smtClean="0">
                <a:latin typeface="Arial" pitchFamily="34" charset="0"/>
                <a:cs typeface="Arial" pitchFamily="34" charset="0"/>
              </a:rPr>
              <a:t>		In the Fall of 2010, construction of the first 3 UT stations and beam relay support piers was complete. Figure 3  is a CAD drawing of the array in its close-packed configuration. In each figure, the telescopes are housed in their portable enclosures, and the vacuum beam relay pipes can be seen extending out each arm of the array and into the interferometer facility. Red arrows and labels denote the location of stations W000/S007/N008, shown complete in Figure 4, and during the pouring process of W000 in Figure 5.</a:t>
            </a:r>
            <a:endParaRPr lang="en-US" sz="2100" dirty="0">
              <a:latin typeface="Arial" pitchFamily="34" charset="0"/>
              <a:cs typeface="Arial" pitchFamily="34" charset="0"/>
            </a:endParaRPr>
          </a:p>
        </p:txBody>
      </p:sp>
      <p:sp>
        <p:nvSpPr>
          <p:cNvPr id="60" name="Text Box 253"/>
          <p:cNvSpPr txBox="1">
            <a:spLocks noChangeArrowheads="1"/>
          </p:cNvSpPr>
          <p:nvPr/>
        </p:nvSpPr>
        <p:spPr bwMode="auto">
          <a:xfrm>
            <a:off x="300300" y="26943260"/>
            <a:ext cx="5052194" cy="2682384"/>
          </a:xfrm>
          <a:prstGeom prst="rect">
            <a:avLst/>
          </a:prstGeom>
          <a:noFill/>
          <a:ln w="9525" algn="ctr">
            <a:noFill/>
            <a:miter lim="800000"/>
            <a:headEnd/>
            <a:tailEnd/>
          </a:ln>
        </p:spPr>
        <p:txBody>
          <a:bodyPr wrap="square" lIns="96122" tIns="48061" rIns="96122" bIns="48061">
            <a:spAutoFit/>
          </a:bodyPr>
          <a:lstStyle/>
          <a:p>
            <a:pPr marL="5007" indent="-5007" algn="just" defTabSz="812696">
              <a:spcBef>
                <a:spcPct val="50000"/>
              </a:spcBef>
            </a:pPr>
            <a:r>
              <a:rPr lang="en-US" sz="2100" b="1" dirty="0" smtClean="0">
                <a:latin typeface="Arial" pitchFamily="34" charset="0"/>
                <a:cs typeface="Arial" pitchFamily="34" charset="0"/>
              </a:rPr>
              <a:t>Figure 3 </a:t>
            </a:r>
            <a:r>
              <a:rPr lang="en-US" sz="2100" dirty="0" smtClean="0">
                <a:latin typeface="Arial" pitchFamily="34" charset="0"/>
                <a:cs typeface="Arial" pitchFamily="34" charset="0"/>
              </a:rPr>
              <a:t>Design drawing of the array in close-packed configuration from the perspective of looking into the interferometer facility in the upper left. There are a total of 4 array configurations with baselines from 8 to 345m. Fabrication of the portable enclosures will begin in 2011. </a:t>
            </a:r>
          </a:p>
        </p:txBody>
      </p:sp>
      <p:sp>
        <p:nvSpPr>
          <p:cNvPr id="61" name="Text Box 253"/>
          <p:cNvSpPr txBox="1">
            <a:spLocks noChangeArrowheads="1"/>
          </p:cNvSpPr>
          <p:nvPr/>
        </p:nvSpPr>
        <p:spPr bwMode="auto">
          <a:xfrm>
            <a:off x="6168952" y="30795688"/>
            <a:ext cx="5904656" cy="2036053"/>
          </a:xfrm>
          <a:prstGeom prst="rect">
            <a:avLst/>
          </a:prstGeom>
          <a:noFill/>
          <a:ln w="9525" algn="ctr">
            <a:noFill/>
            <a:miter lim="800000"/>
            <a:headEnd/>
            <a:tailEnd/>
          </a:ln>
        </p:spPr>
        <p:txBody>
          <a:bodyPr wrap="square" lIns="96122" tIns="48061" rIns="96122" bIns="48061">
            <a:spAutoFit/>
          </a:bodyPr>
          <a:lstStyle/>
          <a:p>
            <a:pPr marL="5007" indent="-5007" algn="just" defTabSz="812696">
              <a:spcBef>
                <a:spcPct val="50000"/>
              </a:spcBef>
            </a:pPr>
            <a:r>
              <a:rPr lang="en-US" sz="2100" b="1" dirty="0" smtClean="0">
                <a:latin typeface="Arial" pitchFamily="34" charset="0"/>
                <a:cs typeface="Arial" pitchFamily="34" charset="0"/>
              </a:rPr>
              <a:t>Figure 4 </a:t>
            </a:r>
            <a:r>
              <a:rPr lang="en-US" sz="2100" dirty="0" smtClean="0">
                <a:latin typeface="Arial" pitchFamily="34" charset="0"/>
                <a:cs typeface="Arial" pitchFamily="34" charset="0"/>
              </a:rPr>
              <a:t>Is an image taken from the west arm of the array looking into the interferometer beam combining facility (white building in the background). In the foreground are the completed telescope stations W000/S007/N008, as well as the beam relay piers (black columns).</a:t>
            </a:r>
          </a:p>
        </p:txBody>
      </p:sp>
      <p:sp>
        <p:nvSpPr>
          <p:cNvPr id="66" name="TextBox 65"/>
          <p:cNvSpPr txBox="1"/>
          <p:nvPr/>
        </p:nvSpPr>
        <p:spPr>
          <a:xfrm>
            <a:off x="12433648" y="3835863"/>
            <a:ext cx="6696744" cy="4421321"/>
          </a:xfrm>
          <a:prstGeom prst="rect">
            <a:avLst/>
          </a:prstGeom>
          <a:noFill/>
        </p:spPr>
        <p:txBody>
          <a:bodyPr wrap="square" lIns="96122" tIns="48061" rIns="96122" bIns="48061" rtlCol="0">
            <a:spAutoFit/>
          </a:bodyPr>
          <a:lstStyle/>
          <a:p>
            <a:pPr algn="just"/>
            <a:r>
              <a:rPr lang="en-US" sz="2100" dirty="0" smtClean="0">
                <a:latin typeface="Arial" pitchFamily="34" charset="0"/>
                <a:cs typeface="Arial" pitchFamily="34" charset="0"/>
              </a:rPr>
              <a:t>     </a:t>
            </a:r>
            <a:r>
              <a:rPr lang="en-US" sz="2100" dirty="0" smtClean="0">
                <a:latin typeface="Arial" pitchFamily="34" charset="0"/>
                <a:cs typeface="Arial" pitchFamily="34" charset="0"/>
              </a:rPr>
              <a:t>The unit telescope (UT) mounts </a:t>
            </a:r>
            <a:r>
              <a:rPr lang="en-US" sz="2100" dirty="0" smtClean="0">
                <a:latin typeface="Arial" pitchFamily="34" charset="0"/>
                <a:cs typeface="Arial" pitchFamily="34" charset="0"/>
              </a:rPr>
              <a:t>are being manufactured by Advanced Mechanical and Optical Systems (AMOS) in </a:t>
            </a:r>
            <a:r>
              <a:rPr lang="en-US" sz="2100" dirty="0" smtClean="0">
                <a:latin typeface="Arial" pitchFamily="34" charset="0"/>
                <a:cs typeface="Arial" pitchFamily="34" charset="0"/>
              </a:rPr>
              <a:t>Belgium. </a:t>
            </a:r>
            <a:r>
              <a:rPr lang="en-US" sz="2100" b="1" dirty="0" smtClean="0">
                <a:latin typeface="Arial" pitchFamily="34" charset="0"/>
                <a:cs typeface="Arial" pitchFamily="34" charset="0"/>
              </a:rPr>
              <a:t>Figures </a:t>
            </a:r>
            <a:r>
              <a:rPr lang="en-US" sz="2100" b="1" dirty="0" smtClean="0">
                <a:latin typeface="Arial" pitchFamily="34" charset="0"/>
                <a:cs typeface="Arial" pitchFamily="34" charset="0"/>
              </a:rPr>
              <a:t>6 and 7 </a:t>
            </a:r>
            <a:r>
              <a:rPr lang="en-US" sz="2100" dirty="0" smtClean="0">
                <a:latin typeface="Arial" pitchFamily="34" charset="0"/>
                <a:cs typeface="Arial" pitchFamily="34" charset="0"/>
              </a:rPr>
              <a:t>show the first UT mount undergoing factory acceptance testing at the AMOS facility. </a:t>
            </a:r>
            <a:r>
              <a:rPr lang="en-US" sz="2100" b="1" dirty="0" smtClean="0">
                <a:latin typeface="Arial" pitchFamily="34" charset="0"/>
                <a:cs typeface="Arial" pitchFamily="34" charset="0"/>
              </a:rPr>
              <a:t>Figure 8</a:t>
            </a:r>
            <a:r>
              <a:rPr lang="en-US" sz="2100" dirty="0" smtClean="0">
                <a:latin typeface="Arial" pitchFamily="34" charset="0"/>
                <a:cs typeface="Arial" pitchFamily="34" charset="0"/>
              </a:rPr>
              <a:t> </a:t>
            </a:r>
            <a:r>
              <a:rPr lang="en-US" sz="2100" dirty="0" smtClean="0">
                <a:latin typeface="Arial" pitchFamily="34" charset="0"/>
                <a:cs typeface="Arial" pitchFamily="34" charset="0"/>
              </a:rPr>
              <a:t>are sections of </a:t>
            </a:r>
            <a:r>
              <a:rPr lang="en-US" sz="2100" dirty="0" smtClean="0">
                <a:latin typeface="Arial" pitchFamily="34" charset="0"/>
                <a:cs typeface="Arial" pitchFamily="34" charset="0"/>
              </a:rPr>
              <a:t>the second and third UT mounts at AMOS during the welding process. </a:t>
            </a:r>
          </a:p>
          <a:p>
            <a:pPr algn="just"/>
            <a:endParaRPr lang="en-US" sz="800" dirty="0" smtClean="0">
              <a:latin typeface="Arial" pitchFamily="34" charset="0"/>
              <a:cs typeface="Arial" pitchFamily="34" charset="0"/>
            </a:endParaRPr>
          </a:p>
          <a:p>
            <a:pPr algn="just"/>
            <a:r>
              <a:rPr lang="en-US" sz="2100" dirty="0" smtClean="0">
                <a:latin typeface="Arial" pitchFamily="34" charset="0"/>
                <a:cs typeface="Arial" pitchFamily="34" charset="0"/>
              </a:rPr>
              <a:t>The mount is an elevation over elevation gimbal configuration. It was chosen to maximize throughput (3 reflections), wavefront quality, and polarization fidelity. The optical design consists of a 1.4m, f/2.25 parabolic primary arranged in a Mersenne configuration with the convex parabolic secondary.</a:t>
            </a:r>
          </a:p>
        </p:txBody>
      </p:sp>
      <p:sp>
        <p:nvSpPr>
          <p:cNvPr id="83" name="TextBox 82"/>
          <p:cNvSpPr txBox="1"/>
          <p:nvPr/>
        </p:nvSpPr>
        <p:spPr>
          <a:xfrm>
            <a:off x="30147616" y="3139054"/>
            <a:ext cx="3713937" cy="533035"/>
          </a:xfrm>
          <a:prstGeom prst="round2DiagRect">
            <a:avLst/>
          </a:prstGeom>
          <a:solidFill>
            <a:schemeClr val="bg1">
              <a:alpha val="23000"/>
            </a:schemeClr>
          </a:solidFill>
          <a:ln>
            <a:solidFill>
              <a:schemeClr val="tx1"/>
            </a:solidFill>
          </a:ln>
        </p:spPr>
        <p:style>
          <a:lnRef idx="2">
            <a:schemeClr val="dk1"/>
          </a:lnRef>
          <a:fillRef idx="1">
            <a:schemeClr val="lt1"/>
          </a:fillRef>
          <a:effectRef idx="0">
            <a:schemeClr val="dk1"/>
          </a:effectRef>
          <a:fontRef idx="minor">
            <a:schemeClr val="dk1"/>
          </a:fontRef>
        </p:style>
        <p:txBody>
          <a:bodyPr wrap="square" lIns="96122" tIns="48061" rIns="96122" bIns="48061" rtlCol="0">
            <a:spAutoFit/>
          </a:bodyPr>
          <a:lstStyle/>
          <a:p>
            <a:pPr algn="ctr"/>
            <a:r>
              <a:rPr lang="en-US" sz="2500" b="1" dirty="0" smtClean="0">
                <a:solidFill>
                  <a:schemeClr val="tx1">
                    <a:lumMod val="95000"/>
                    <a:lumOff val="5000"/>
                  </a:schemeClr>
                </a:solidFill>
                <a:effectLst>
                  <a:outerShdw blurRad="38100" dist="38100" dir="2700000" algn="tl">
                    <a:srgbClr val="000000">
                      <a:alpha val="43137"/>
                    </a:srgbClr>
                  </a:outerShdw>
                </a:effectLst>
                <a:latin typeface="Palatino Linotype" pitchFamily="18" charset="0"/>
              </a:rPr>
              <a:t>FRINGE TRACKER</a:t>
            </a:r>
            <a:endParaRPr lang="en-US" sz="2500" b="1" dirty="0">
              <a:solidFill>
                <a:schemeClr val="tx1">
                  <a:lumMod val="95000"/>
                  <a:lumOff val="5000"/>
                </a:schemeClr>
              </a:solidFill>
              <a:effectLst>
                <a:outerShdw blurRad="38100" dist="38100" dir="2700000" algn="tl">
                  <a:srgbClr val="000000">
                    <a:alpha val="43137"/>
                  </a:srgbClr>
                </a:outerShdw>
              </a:effectLst>
            </a:endParaRPr>
          </a:p>
        </p:txBody>
      </p:sp>
      <p:sp>
        <p:nvSpPr>
          <p:cNvPr id="113" name="Text Box 253"/>
          <p:cNvSpPr txBox="1">
            <a:spLocks noChangeArrowheads="1"/>
          </p:cNvSpPr>
          <p:nvPr/>
        </p:nvSpPr>
        <p:spPr bwMode="auto">
          <a:xfrm>
            <a:off x="352426" y="16214068"/>
            <a:ext cx="11757186" cy="420226"/>
          </a:xfrm>
          <a:prstGeom prst="rect">
            <a:avLst/>
          </a:prstGeom>
          <a:noFill/>
          <a:ln w="9525" algn="ctr">
            <a:noFill/>
            <a:miter lim="800000"/>
            <a:headEnd/>
            <a:tailEnd/>
          </a:ln>
        </p:spPr>
        <p:txBody>
          <a:bodyPr wrap="square" lIns="96122" tIns="48061" rIns="96122" bIns="48061">
            <a:spAutoFit/>
          </a:bodyPr>
          <a:lstStyle/>
          <a:p>
            <a:pPr marL="5007" indent="-5007" algn="just" defTabSz="812696">
              <a:spcBef>
                <a:spcPct val="50000"/>
              </a:spcBef>
            </a:pPr>
            <a:r>
              <a:rPr lang="en-US" sz="2100" dirty="0" smtClean="0">
                <a:latin typeface="Arial" pitchFamily="34" charset="0"/>
                <a:cs typeface="Arial" pitchFamily="34" charset="0"/>
              </a:rPr>
              <a:t>		</a:t>
            </a:r>
            <a:endParaRPr lang="en-US" sz="2100" dirty="0">
              <a:latin typeface="Arial" pitchFamily="34" charset="0"/>
              <a:cs typeface="Arial" pitchFamily="34" charset="0"/>
            </a:endParaRPr>
          </a:p>
        </p:txBody>
      </p:sp>
      <p:sp>
        <p:nvSpPr>
          <p:cNvPr id="143" name="TextBox 142"/>
          <p:cNvSpPr txBox="1"/>
          <p:nvPr/>
        </p:nvSpPr>
        <p:spPr>
          <a:xfrm>
            <a:off x="336304" y="16286076"/>
            <a:ext cx="11665296" cy="789558"/>
          </a:xfrm>
          <a:prstGeom prst="rect">
            <a:avLst/>
          </a:prstGeom>
          <a:noFill/>
        </p:spPr>
        <p:txBody>
          <a:bodyPr wrap="square" lIns="96122" tIns="48061" rIns="96122" bIns="48061" rtlCol="0">
            <a:spAutoFit/>
          </a:bodyPr>
          <a:lstStyle/>
          <a:p>
            <a:pPr algn="just"/>
            <a:r>
              <a:rPr lang="en-US" sz="2100" dirty="0" smtClean="0">
                <a:latin typeface="Arial" pitchFamily="34" charset="0"/>
                <a:cs typeface="Arial" pitchFamily="34" charset="0"/>
              </a:rPr>
              <a:t>There are four major optomechanical subsystems currently under development. Illustrated in</a:t>
            </a:r>
            <a:r>
              <a:rPr lang="en-US" sz="2400" dirty="0" smtClean="0"/>
              <a:t> </a:t>
            </a:r>
            <a:r>
              <a:rPr lang="en-US" sz="2100" dirty="0" smtClean="0">
                <a:latin typeface="Arial" pitchFamily="34" charset="0"/>
                <a:cs typeface="Arial" pitchFamily="34" charset="0"/>
              </a:rPr>
              <a:t>Figure 2, these are the unit</a:t>
            </a:r>
          </a:p>
        </p:txBody>
      </p:sp>
      <p:grpSp>
        <p:nvGrpSpPr>
          <p:cNvPr id="162" name="Group 161"/>
          <p:cNvGrpSpPr/>
          <p:nvPr/>
        </p:nvGrpSpPr>
        <p:grpSpPr>
          <a:xfrm>
            <a:off x="5371890" y="26619224"/>
            <a:ext cx="6593706" cy="4114800"/>
            <a:chOff x="4898723" y="26619224"/>
            <a:chExt cx="6593706" cy="4114800"/>
          </a:xfrm>
        </p:grpSpPr>
        <p:pic>
          <p:nvPicPr>
            <p:cNvPr id="45" name="Picture 44" descr="A1.jpg"/>
            <p:cNvPicPr>
              <a:picLocks noChangeAspect="1"/>
            </p:cNvPicPr>
            <p:nvPr/>
          </p:nvPicPr>
          <p:blipFill>
            <a:blip r:embed="rId11" cstate="print"/>
            <a:stretch>
              <a:fillRect/>
            </a:stretch>
          </p:blipFill>
          <p:spPr>
            <a:xfrm>
              <a:off x="4898723" y="26619224"/>
              <a:ext cx="6593706" cy="4114800"/>
            </a:xfrm>
            <a:prstGeom prst="rect">
              <a:avLst/>
            </a:prstGeom>
            <a:ln>
              <a:noFill/>
            </a:ln>
            <a:effectLst>
              <a:outerShdw blurRad="292100" dist="139700" dir="2700000" algn="tl" rotWithShape="0">
                <a:srgbClr val="333333">
                  <a:alpha val="65000"/>
                </a:srgbClr>
              </a:outerShdw>
            </a:effectLst>
          </p:spPr>
        </p:pic>
        <p:sp>
          <p:nvSpPr>
            <p:cNvPr id="150" name="TextBox 149"/>
            <p:cNvSpPr txBox="1"/>
            <p:nvPr/>
          </p:nvSpPr>
          <p:spPr>
            <a:xfrm>
              <a:off x="7943642" y="29809062"/>
              <a:ext cx="673582" cy="338554"/>
            </a:xfrm>
            <a:prstGeom prst="rect">
              <a:avLst/>
            </a:prstGeom>
            <a:noFill/>
          </p:spPr>
          <p:txBody>
            <a:bodyPr wrap="none" rtlCol="0">
              <a:spAutoFit/>
            </a:bodyPr>
            <a:lstStyle/>
            <a:p>
              <a:r>
                <a:rPr lang="en-US" sz="1600" dirty="0" smtClean="0">
                  <a:solidFill>
                    <a:srgbClr val="FF0000"/>
                  </a:solidFill>
                  <a:latin typeface="Arial" pitchFamily="34" charset="0"/>
                  <a:cs typeface="Arial" pitchFamily="34" charset="0"/>
                </a:rPr>
                <a:t>N008</a:t>
              </a:r>
              <a:endParaRPr lang="en-US" sz="1600" dirty="0">
                <a:solidFill>
                  <a:srgbClr val="FF0000"/>
                </a:solidFill>
                <a:latin typeface="Arial" pitchFamily="34" charset="0"/>
                <a:cs typeface="Arial" pitchFamily="34" charset="0"/>
              </a:endParaRPr>
            </a:p>
          </p:txBody>
        </p:sp>
        <p:sp>
          <p:nvSpPr>
            <p:cNvPr id="151" name="TextBox 150"/>
            <p:cNvSpPr txBox="1"/>
            <p:nvPr/>
          </p:nvSpPr>
          <p:spPr>
            <a:xfrm>
              <a:off x="10237404" y="28620930"/>
              <a:ext cx="720069" cy="338554"/>
            </a:xfrm>
            <a:prstGeom prst="rect">
              <a:avLst/>
            </a:prstGeom>
            <a:noFill/>
          </p:spPr>
          <p:txBody>
            <a:bodyPr wrap="none" rtlCol="0">
              <a:spAutoFit/>
            </a:bodyPr>
            <a:lstStyle/>
            <a:p>
              <a:r>
                <a:rPr lang="en-US" sz="1600" dirty="0" smtClean="0">
                  <a:solidFill>
                    <a:srgbClr val="FF0000"/>
                  </a:solidFill>
                  <a:latin typeface="Arial" pitchFamily="34" charset="0"/>
                  <a:cs typeface="Arial" pitchFamily="34" charset="0"/>
                </a:rPr>
                <a:t>W000</a:t>
              </a:r>
              <a:endParaRPr lang="en-US" sz="1600" dirty="0">
                <a:solidFill>
                  <a:srgbClr val="FF0000"/>
                </a:solidFill>
                <a:latin typeface="Arial" pitchFamily="34" charset="0"/>
                <a:cs typeface="Arial" pitchFamily="34" charset="0"/>
              </a:endParaRPr>
            </a:p>
          </p:txBody>
        </p:sp>
        <p:sp>
          <p:nvSpPr>
            <p:cNvPr id="154" name="TextBox 153"/>
            <p:cNvSpPr txBox="1"/>
            <p:nvPr/>
          </p:nvSpPr>
          <p:spPr>
            <a:xfrm>
              <a:off x="10237404" y="28260890"/>
              <a:ext cx="662361" cy="338554"/>
            </a:xfrm>
            <a:prstGeom prst="rect">
              <a:avLst/>
            </a:prstGeom>
            <a:noFill/>
          </p:spPr>
          <p:txBody>
            <a:bodyPr wrap="none" rtlCol="0">
              <a:spAutoFit/>
            </a:bodyPr>
            <a:lstStyle/>
            <a:p>
              <a:r>
                <a:rPr lang="en-US" sz="1600" dirty="0" smtClean="0">
                  <a:solidFill>
                    <a:srgbClr val="FF0000"/>
                  </a:solidFill>
                  <a:latin typeface="Arial" pitchFamily="34" charset="0"/>
                  <a:cs typeface="Arial" pitchFamily="34" charset="0"/>
                </a:rPr>
                <a:t>S007</a:t>
              </a:r>
              <a:endParaRPr lang="en-US" sz="1600" dirty="0">
                <a:solidFill>
                  <a:srgbClr val="FF0000"/>
                </a:solidFill>
                <a:latin typeface="Arial" pitchFamily="34" charset="0"/>
                <a:cs typeface="Arial" pitchFamily="34" charset="0"/>
              </a:endParaRPr>
            </a:p>
          </p:txBody>
        </p:sp>
        <p:cxnSp>
          <p:nvCxnSpPr>
            <p:cNvPr id="156" name="Straight Arrow Connector 155"/>
            <p:cNvCxnSpPr/>
            <p:nvPr/>
          </p:nvCxnSpPr>
          <p:spPr>
            <a:xfrm rot="10800000" flipV="1">
              <a:off x="9373308" y="28815466"/>
              <a:ext cx="936104" cy="18002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rot="10800000" flipV="1">
              <a:off x="9661340" y="28491431"/>
              <a:ext cx="648072" cy="2160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146" name="Picture 145" descr="IMGP1905-(Large).jpg"/>
          <p:cNvPicPr>
            <a:picLocks noChangeAspect="1"/>
          </p:cNvPicPr>
          <p:nvPr/>
        </p:nvPicPr>
        <p:blipFill>
          <a:blip r:embed="rId12" cstate="print"/>
          <a:stretch>
            <a:fillRect/>
          </a:stretch>
        </p:blipFill>
        <p:spPr>
          <a:xfrm>
            <a:off x="386647" y="29643560"/>
            <a:ext cx="5848297" cy="4389120"/>
          </a:xfrm>
          <a:prstGeom prst="rect">
            <a:avLst/>
          </a:prstGeom>
          <a:ln>
            <a:noFill/>
          </a:ln>
          <a:effectLst>
            <a:outerShdw blurRad="292100" dist="139700" dir="2700000" algn="tl" rotWithShape="0">
              <a:srgbClr val="333333">
                <a:alpha val="65000"/>
              </a:srgbClr>
            </a:outerShdw>
          </a:effectLst>
        </p:spPr>
      </p:pic>
      <p:pic>
        <p:nvPicPr>
          <p:cNvPr id="163" name="Picture 162" descr="IMGP1873-(Medium).jpg"/>
          <p:cNvPicPr>
            <a:picLocks noChangeAspect="1"/>
          </p:cNvPicPr>
          <p:nvPr/>
        </p:nvPicPr>
        <p:blipFill>
          <a:blip r:embed="rId13" cstate="print"/>
          <a:stretch>
            <a:fillRect/>
          </a:stretch>
        </p:blipFill>
        <p:spPr>
          <a:xfrm>
            <a:off x="6041428" y="32815280"/>
            <a:ext cx="5852160" cy="4389120"/>
          </a:xfrm>
          <a:prstGeom prst="rect">
            <a:avLst/>
          </a:prstGeom>
          <a:ln>
            <a:noFill/>
          </a:ln>
          <a:effectLst>
            <a:outerShdw blurRad="292100" dist="139700" dir="2700000" algn="tl" rotWithShape="0">
              <a:srgbClr val="333333">
                <a:alpha val="65000"/>
              </a:srgbClr>
            </a:outerShdw>
          </a:effectLst>
        </p:spPr>
      </p:pic>
      <p:sp>
        <p:nvSpPr>
          <p:cNvPr id="164" name="Text Box 253"/>
          <p:cNvSpPr txBox="1">
            <a:spLocks noChangeArrowheads="1"/>
          </p:cNvSpPr>
          <p:nvPr/>
        </p:nvSpPr>
        <p:spPr bwMode="auto">
          <a:xfrm>
            <a:off x="300300" y="34036048"/>
            <a:ext cx="5724636" cy="3328715"/>
          </a:xfrm>
          <a:prstGeom prst="rect">
            <a:avLst/>
          </a:prstGeom>
          <a:noFill/>
          <a:ln w="9525" algn="ctr">
            <a:noFill/>
            <a:miter lim="800000"/>
            <a:headEnd/>
            <a:tailEnd/>
          </a:ln>
        </p:spPr>
        <p:txBody>
          <a:bodyPr wrap="square" lIns="96122" tIns="48061" rIns="96122" bIns="48061">
            <a:spAutoFit/>
          </a:bodyPr>
          <a:lstStyle/>
          <a:p>
            <a:pPr marL="5007" indent="-5007" algn="just" defTabSz="812696">
              <a:spcBef>
                <a:spcPct val="50000"/>
              </a:spcBef>
            </a:pPr>
            <a:r>
              <a:rPr lang="en-US" sz="2100" b="1" dirty="0" smtClean="0">
                <a:latin typeface="Arial" pitchFamily="34" charset="0"/>
                <a:cs typeface="Arial" pitchFamily="34" charset="0"/>
              </a:rPr>
              <a:t>Figure 5 </a:t>
            </a:r>
            <a:r>
              <a:rPr lang="en-US" sz="2100" dirty="0" smtClean="0">
                <a:latin typeface="Arial" pitchFamily="34" charset="0"/>
                <a:cs typeface="Arial" pitchFamily="34" charset="0"/>
              </a:rPr>
              <a:t>Is an image taken during the pouring of the W000 telescope station foundation. The upper section of the foundation sits 0.1m above the soil, and the lower base extends 1.3m below. The mounting bolt patterns will ensure that the re-locatable UT’s can be positioned to +/-2mm from their nominal position. The first telescope has passed its factory acceptance testing and will be shipped to MRO in the Fall of 2011.</a:t>
            </a:r>
          </a:p>
        </p:txBody>
      </p:sp>
      <p:pic>
        <p:nvPicPr>
          <p:cNvPr id="149" name="Picture 148" descr="Pupil-Stability2.jpg"/>
          <p:cNvPicPr>
            <a:picLocks noChangeAspect="1"/>
          </p:cNvPicPr>
          <p:nvPr/>
        </p:nvPicPr>
        <p:blipFill>
          <a:blip r:embed="rId14" cstate="print"/>
          <a:stretch>
            <a:fillRect/>
          </a:stretch>
        </p:blipFill>
        <p:spPr>
          <a:xfrm>
            <a:off x="19121536" y="4164088"/>
            <a:ext cx="6705600" cy="5029200"/>
          </a:xfrm>
          <a:prstGeom prst="rect">
            <a:avLst/>
          </a:prstGeom>
          <a:ln>
            <a:noFill/>
          </a:ln>
          <a:effectLst>
            <a:outerShdw blurRad="292100" dist="139700" dir="2700000" algn="tl" rotWithShape="0">
              <a:srgbClr val="333333">
                <a:alpha val="65000"/>
              </a:srgbClr>
            </a:outerShdw>
          </a:effectLst>
        </p:spPr>
      </p:pic>
      <p:pic>
        <p:nvPicPr>
          <p:cNvPr id="155" name="Picture 154" descr="IMG_0848.jpg"/>
          <p:cNvPicPr>
            <a:picLocks noChangeAspect="1"/>
          </p:cNvPicPr>
          <p:nvPr/>
        </p:nvPicPr>
        <p:blipFill>
          <a:blip r:embed="rId15" cstate="print"/>
          <a:stretch>
            <a:fillRect/>
          </a:stretch>
        </p:blipFill>
        <p:spPr>
          <a:xfrm>
            <a:off x="12577664" y="8797244"/>
            <a:ext cx="6624736" cy="4968552"/>
          </a:xfrm>
          <a:prstGeom prst="rect">
            <a:avLst/>
          </a:prstGeom>
          <a:ln>
            <a:noFill/>
          </a:ln>
          <a:effectLst>
            <a:outerShdw blurRad="292100" dist="139700" dir="2700000" algn="tl" rotWithShape="0">
              <a:srgbClr val="333333">
                <a:alpha val="65000"/>
              </a:srgbClr>
            </a:outerShdw>
          </a:effectLst>
        </p:spPr>
      </p:pic>
      <p:sp>
        <p:nvSpPr>
          <p:cNvPr id="159" name="Text Box 253"/>
          <p:cNvSpPr txBox="1">
            <a:spLocks noChangeArrowheads="1"/>
          </p:cNvSpPr>
          <p:nvPr/>
        </p:nvSpPr>
        <p:spPr bwMode="auto">
          <a:xfrm>
            <a:off x="19058384" y="3814672"/>
            <a:ext cx="6768752" cy="374060"/>
          </a:xfrm>
          <a:prstGeom prst="rect">
            <a:avLst/>
          </a:prstGeom>
          <a:noFill/>
          <a:ln w="9525" algn="ctr">
            <a:noFill/>
            <a:miter lim="800000"/>
            <a:headEnd/>
            <a:tailEnd/>
          </a:ln>
        </p:spPr>
        <p:txBody>
          <a:bodyPr wrap="square" lIns="96122" tIns="48061" rIns="96122" bIns="48061">
            <a:spAutoFit/>
          </a:bodyPr>
          <a:lstStyle/>
          <a:p>
            <a:pPr marL="5007" indent="-5007" algn="just" defTabSz="812696">
              <a:spcBef>
                <a:spcPct val="50000"/>
              </a:spcBef>
            </a:pPr>
            <a:r>
              <a:rPr lang="en-US" sz="1800" b="1" i="1" dirty="0" smtClean="0">
                <a:latin typeface="Arial" pitchFamily="34" charset="0"/>
                <a:cs typeface="Arial" pitchFamily="34" charset="0"/>
              </a:rPr>
              <a:t>Figure 6 </a:t>
            </a:r>
            <a:r>
              <a:rPr lang="en-US" sz="1800" i="1" dirty="0" smtClean="0">
                <a:latin typeface="Arial" pitchFamily="34" charset="0"/>
                <a:cs typeface="Arial" pitchFamily="34" charset="0"/>
              </a:rPr>
              <a:t>Completed UT Mount 1 at the AMOS facility.</a:t>
            </a:r>
            <a:endParaRPr lang="en-US" sz="1800" i="1" dirty="0">
              <a:latin typeface="Arial" pitchFamily="34" charset="0"/>
              <a:cs typeface="Arial" pitchFamily="34" charset="0"/>
            </a:endParaRPr>
          </a:p>
        </p:txBody>
      </p:sp>
      <p:sp>
        <p:nvSpPr>
          <p:cNvPr id="161" name="Text Box 253"/>
          <p:cNvSpPr txBox="1">
            <a:spLocks noChangeArrowheads="1"/>
          </p:cNvSpPr>
          <p:nvPr/>
        </p:nvSpPr>
        <p:spPr bwMode="auto">
          <a:xfrm>
            <a:off x="12505656" y="8437204"/>
            <a:ext cx="6516724" cy="374060"/>
          </a:xfrm>
          <a:prstGeom prst="rect">
            <a:avLst/>
          </a:prstGeom>
          <a:noFill/>
          <a:ln w="9525" algn="ctr">
            <a:noFill/>
            <a:miter lim="800000"/>
            <a:headEnd/>
            <a:tailEnd/>
          </a:ln>
        </p:spPr>
        <p:txBody>
          <a:bodyPr wrap="square" lIns="96122" tIns="48061" rIns="96122" bIns="48061">
            <a:spAutoFit/>
          </a:bodyPr>
          <a:lstStyle/>
          <a:p>
            <a:pPr marL="5007" indent="-5007" algn="just" defTabSz="812696">
              <a:spcBef>
                <a:spcPct val="50000"/>
              </a:spcBef>
            </a:pPr>
            <a:r>
              <a:rPr lang="en-US" sz="1800" b="1" i="1" dirty="0" smtClean="0">
                <a:latin typeface="Arial" pitchFamily="34" charset="0"/>
                <a:cs typeface="Arial" pitchFamily="34" charset="0"/>
              </a:rPr>
              <a:t>Figure 7 </a:t>
            </a:r>
            <a:r>
              <a:rPr lang="en-US" sz="1800" i="1" dirty="0" smtClean="0">
                <a:latin typeface="Arial" pitchFamily="34" charset="0"/>
                <a:cs typeface="Arial" pitchFamily="34" charset="0"/>
              </a:rPr>
              <a:t>Nasmyth optical bench at output of UT Mount-1.</a:t>
            </a:r>
            <a:endParaRPr lang="en-US" sz="1800" i="1" dirty="0">
              <a:latin typeface="Arial" pitchFamily="34" charset="0"/>
              <a:cs typeface="Arial" pitchFamily="34" charset="0"/>
            </a:endParaRPr>
          </a:p>
        </p:txBody>
      </p:sp>
      <p:grpSp>
        <p:nvGrpSpPr>
          <p:cNvPr id="166" name="Group 165"/>
          <p:cNvGrpSpPr/>
          <p:nvPr/>
        </p:nvGrpSpPr>
        <p:grpSpPr>
          <a:xfrm>
            <a:off x="19238404" y="9622724"/>
            <a:ext cx="6588732" cy="3639016"/>
            <a:chOff x="19382420" y="9265296"/>
            <a:chExt cx="6588732" cy="3639016"/>
          </a:xfrm>
        </p:grpSpPr>
        <p:sp>
          <p:nvSpPr>
            <p:cNvPr id="158" name="TextBox 157"/>
            <p:cNvSpPr txBox="1"/>
            <p:nvPr/>
          </p:nvSpPr>
          <p:spPr>
            <a:xfrm>
              <a:off x="19382420" y="9265296"/>
              <a:ext cx="6552728" cy="2590051"/>
            </a:xfrm>
            <a:prstGeom prst="rect">
              <a:avLst/>
            </a:prstGeom>
            <a:noFill/>
          </p:spPr>
          <p:txBody>
            <a:bodyPr wrap="square" lIns="96122" tIns="48061" rIns="96122" bIns="48061" rtlCol="0">
              <a:spAutoFit/>
            </a:bodyPr>
            <a:lstStyle/>
            <a:p>
              <a:pPr algn="just"/>
              <a:r>
                <a:rPr lang="en-US" sz="2100" dirty="0" smtClean="0">
                  <a:latin typeface="Arial" pitchFamily="34" charset="0"/>
                  <a:cs typeface="Arial" pitchFamily="34" charset="0"/>
                </a:rPr>
                <a:t>An articulated flat tertiary mirror directs a collimated 95mm beam to the Nasmyth optical bench shown in Figure 7. The Nasmyth optical bench houses three key optical systems:</a:t>
              </a:r>
            </a:p>
            <a:p>
              <a:pPr algn="just"/>
              <a:endParaRPr lang="en-US" sz="1500" dirty="0" smtClean="0">
                <a:latin typeface="Arial" pitchFamily="34" charset="0"/>
                <a:cs typeface="Arial" pitchFamily="34" charset="0"/>
              </a:endParaRPr>
            </a:p>
            <a:p>
              <a:pPr marL="457200" indent="-457200" algn="just">
                <a:buFont typeface="+mj-lt"/>
                <a:buAutoNum type="arabicPeriod"/>
              </a:pPr>
              <a:r>
                <a:rPr lang="en-US" sz="2100" dirty="0" smtClean="0">
                  <a:latin typeface="Arial" pitchFamily="34" charset="0"/>
                  <a:cs typeface="Arial" pitchFamily="34" charset="0"/>
                </a:rPr>
                <a:t>Automated alignment system components</a:t>
              </a:r>
            </a:p>
            <a:p>
              <a:pPr marL="457200" indent="-457200" algn="just">
                <a:buFont typeface="+mj-lt"/>
                <a:buAutoNum type="arabicPeriod"/>
              </a:pPr>
              <a:r>
                <a:rPr lang="en-US" sz="2100" dirty="0" smtClean="0">
                  <a:latin typeface="Arial" pitchFamily="34" charset="0"/>
                  <a:cs typeface="Arial" pitchFamily="34" charset="0"/>
                </a:rPr>
                <a:t>Fast tip/tilt optics and camera</a:t>
              </a:r>
            </a:p>
            <a:p>
              <a:pPr marL="457200" indent="-457200" algn="just">
                <a:buFont typeface="+mj-lt"/>
                <a:buAutoNum type="arabicPeriod"/>
              </a:pPr>
              <a:r>
                <a:rPr lang="en-US" sz="2100" dirty="0" smtClean="0">
                  <a:latin typeface="Arial" pitchFamily="34" charset="0"/>
                  <a:cs typeface="Arial" pitchFamily="34" charset="0"/>
                </a:rPr>
                <a:t>Vacuum beam relay injection optic</a:t>
              </a:r>
              <a:endParaRPr lang="en-US" sz="1500" dirty="0" smtClean="0">
                <a:latin typeface="Arial" pitchFamily="34" charset="0"/>
                <a:cs typeface="Arial" pitchFamily="34" charset="0"/>
              </a:endParaRPr>
            </a:p>
          </p:txBody>
        </p:sp>
        <p:sp>
          <p:nvSpPr>
            <p:cNvPr id="165" name="TextBox 164"/>
            <p:cNvSpPr txBox="1"/>
            <p:nvPr/>
          </p:nvSpPr>
          <p:spPr>
            <a:xfrm>
              <a:off x="19382420" y="11606923"/>
              <a:ext cx="6588732" cy="1297389"/>
            </a:xfrm>
            <a:prstGeom prst="rect">
              <a:avLst/>
            </a:prstGeom>
            <a:noFill/>
          </p:spPr>
          <p:txBody>
            <a:bodyPr wrap="square" lIns="96122" tIns="48061" rIns="96122" bIns="48061" rtlCol="0">
              <a:spAutoFit/>
            </a:bodyPr>
            <a:lstStyle/>
            <a:p>
              <a:pPr algn="just"/>
              <a:endParaRPr lang="en-US" sz="1500" dirty="0" smtClean="0">
                <a:latin typeface="Arial" pitchFamily="34" charset="0"/>
                <a:cs typeface="Arial" pitchFamily="34" charset="0"/>
              </a:endParaRPr>
            </a:p>
            <a:p>
              <a:pPr algn="just"/>
              <a:r>
                <a:rPr lang="en-US" sz="2100" dirty="0" smtClean="0">
                  <a:latin typeface="Arial" pitchFamily="34" charset="0"/>
                  <a:cs typeface="Arial" pitchFamily="34" charset="0"/>
                </a:rPr>
                <a:t>A space envelope on the table has also been preserved for a potential future upgrade to a higher order adaptive optics system. </a:t>
              </a:r>
            </a:p>
          </p:txBody>
        </p:sp>
      </p:grpSp>
      <p:sp>
        <p:nvSpPr>
          <p:cNvPr id="167" name="Text Box 253"/>
          <p:cNvSpPr txBox="1">
            <a:spLocks noChangeArrowheads="1"/>
          </p:cNvSpPr>
          <p:nvPr/>
        </p:nvSpPr>
        <p:spPr bwMode="auto">
          <a:xfrm>
            <a:off x="12433648" y="13981820"/>
            <a:ext cx="2556284" cy="3421048"/>
          </a:xfrm>
          <a:prstGeom prst="rect">
            <a:avLst/>
          </a:prstGeom>
          <a:noFill/>
          <a:ln w="9525" algn="ctr">
            <a:noFill/>
            <a:miter lim="800000"/>
            <a:headEnd/>
            <a:tailEnd/>
          </a:ln>
        </p:spPr>
        <p:txBody>
          <a:bodyPr wrap="square" lIns="96122" tIns="48061" rIns="96122" bIns="48061">
            <a:spAutoFit/>
          </a:bodyPr>
          <a:lstStyle/>
          <a:p>
            <a:pPr marL="5007" indent="-5007" algn="just" defTabSz="812696">
              <a:spcBef>
                <a:spcPct val="50000"/>
              </a:spcBef>
            </a:pPr>
            <a:r>
              <a:rPr lang="en-US" sz="1800" b="1" i="1" dirty="0" smtClean="0">
                <a:latin typeface="Arial" pitchFamily="34" charset="0"/>
                <a:cs typeface="Arial" pitchFamily="34" charset="0"/>
              </a:rPr>
              <a:t>Figure 8 </a:t>
            </a:r>
            <a:r>
              <a:rPr lang="en-US" sz="1800" i="1" dirty="0" smtClean="0">
                <a:latin typeface="Arial" pitchFamily="34" charset="0"/>
                <a:cs typeface="Arial" pitchFamily="34" charset="0"/>
              </a:rPr>
              <a:t>Left: Forks for UT </a:t>
            </a:r>
            <a:r>
              <a:rPr lang="en-US" sz="1800" i="1" dirty="0" smtClean="0">
                <a:latin typeface="Arial" pitchFamily="34" charset="0"/>
                <a:cs typeface="Arial" pitchFamily="34" charset="0"/>
              </a:rPr>
              <a:t>Mounts 2 and 3 at the AMOS facility </a:t>
            </a:r>
            <a:r>
              <a:rPr lang="en-US" sz="1800" i="1" dirty="0" smtClean="0">
                <a:latin typeface="Arial" pitchFamily="34" charset="0"/>
                <a:cs typeface="Arial" pitchFamily="34" charset="0"/>
              </a:rPr>
              <a:t>upon completion of </a:t>
            </a:r>
            <a:r>
              <a:rPr lang="en-US" sz="1800" i="1" dirty="0" smtClean="0">
                <a:latin typeface="Arial" pitchFamily="34" charset="0"/>
                <a:cs typeface="Arial" pitchFamily="34" charset="0"/>
              </a:rPr>
              <a:t>the </a:t>
            </a:r>
            <a:r>
              <a:rPr lang="en-US" sz="1800" i="1" dirty="0" smtClean="0">
                <a:latin typeface="Arial" pitchFamily="34" charset="0"/>
                <a:cs typeface="Arial" pitchFamily="34" charset="0"/>
              </a:rPr>
              <a:t>welding procedure</a:t>
            </a:r>
            <a:r>
              <a:rPr lang="en-US" sz="1800" i="1" dirty="0" smtClean="0">
                <a:latin typeface="Arial" pitchFamily="34" charset="0"/>
                <a:cs typeface="Arial" pitchFamily="34" charset="0"/>
              </a:rPr>
              <a:t>. The upper right photo is one of the UT2/3 gimbals during welding, and at lower right ar</a:t>
            </a:r>
            <a:r>
              <a:rPr lang="en-US" sz="1800" i="1" dirty="0" smtClean="0">
                <a:latin typeface="Arial" pitchFamily="34" charset="0"/>
                <a:cs typeface="Arial" pitchFamily="34" charset="0"/>
              </a:rPr>
              <a:t>e the tube structures for UT mounts 2 and 3.</a:t>
            </a:r>
            <a:r>
              <a:rPr lang="en-US" sz="1800" i="1" dirty="0" smtClean="0">
                <a:latin typeface="Arial" pitchFamily="34" charset="0"/>
                <a:cs typeface="Arial" pitchFamily="34" charset="0"/>
              </a:rPr>
              <a:t> </a:t>
            </a:r>
            <a:endParaRPr lang="en-US" sz="1800" i="1" dirty="0">
              <a:latin typeface="Arial" pitchFamily="34" charset="0"/>
              <a:cs typeface="Arial" pitchFamily="34" charset="0"/>
            </a:endParaRPr>
          </a:p>
        </p:txBody>
      </p:sp>
      <p:sp>
        <p:nvSpPr>
          <p:cNvPr id="169" name="Round Diagonal Corner Rectangle 168"/>
          <p:cNvSpPr/>
          <p:nvPr/>
        </p:nvSpPr>
        <p:spPr>
          <a:xfrm>
            <a:off x="12457464" y="19510172"/>
            <a:ext cx="13441680" cy="18745200"/>
          </a:xfrm>
          <a:prstGeom prst="round2DiagRect">
            <a:avLst>
              <a:gd name="adj1" fmla="val 0"/>
              <a:gd name="adj2" fmla="val 0"/>
            </a:avLst>
          </a:prstGeom>
          <a:gradFill>
            <a:gsLst>
              <a:gs pos="0">
                <a:schemeClr val="bg1">
                  <a:lumMod val="95000"/>
                  <a:shade val="30000"/>
                  <a:satMod val="115000"/>
                  <a:alpha val="20000"/>
                </a:schemeClr>
              </a:gs>
              <a:gs pos="65000">
                <a:schemeClr val="bg1">
                  <a:lumMod val="95000"/>
                  <a:shade val="67500"/>
                  <a:satMod val="115000"/>
                </a:schemeClr>
              </a:gs>
              <a:gs pos="100000">
                <a:schemeClr val="bg1">
                  <a:lumMod val="95000"/>
                  <a:shade val="100000"/>
                  <a:satMod val="115000"/>
                </a:schemeClr>
              </a:gs>
            </a:gsLst>
            <a:lin ang="1620000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095" tIns="48048" rIns="96095" bIns="48048" rtlCol="0" anchor="ctr"/>
          <a:lstStyle/>
          <a:p>
            <a:pPr algn="ctr"/>
            <a:endParaRPr lang="en-US" dirty="0">
              <a:ln w="3175">
                <a:solidFill>
                  <a:schemeClr val="tx1"/>
                </a:solidFill>
              </a:ln>
            </a:endParaRPr>
          </a:p>
        </p:txBody>
      </p:sp>
      <p:sp>
        <p:nvSpPr>
          <p:cNvPr id="170" name="TextBox 169"/>
          <p:cNvSpPr txBox="1"/>
          <p:nvPr/>
        </p:nvSpPr>
        <p:spPr>
          <a:xfrm>
            <a:off x="16373482" y="18925965"/>
            <a:ext cx="5613875" cy="533035"/>
          </a:xfrm>
          <a:prstGeom prst="round2DiagRect">
            <a:avLst/>
          </a:prstGeom>
          <a:solidFill>
            <a:schemeClr val="bg1">
              <a:alpha val="23000"/>
            </a:schemeClr>
          </a:solidFill>
          <a:ln>
            <a:solidFill>
              <a:schemeClr val="tx1"/>
            </a:solidFill>
          </a:ln>
        </p:spPr>
        <p:style>
          <a:lnRef idx="2">
            <a:schemeClr val="dk1"/>
          </a:lnRef>
          <a:fillRef idx="1">
            <a:schemeClr val="lt1"/>
          </a:fillRef>
          <a:effectRef idx="0">
            <a:schemeClr val="dk1"/>
          </a:effectRef>
          <a:fontRef idx="minor">
            <a:schemeClr val="dk1"/>
          </a:fontRef>
        </p:style>
        <p:txBody>
          <a:bodyPr wrap="square" lIns="96122" tIns="48061" rIns="96122" bIns="48061" rtlCol="0">
            <a:spAutoFit/>
          </a:bodyPr>
          <a:lstStyle/>
          <a:p>
            <a:pPr algn="ctr"/>
            <a:r>
              <a:rPr lang="en-US" sz="2500" b="1" dirty="0" smtClean="0">
                <a:solidFill>
                  <a:schemeClr val="tx1">
                    <a:lumMod val="95000"/>
                    <a:lumOff val="5000"/>
                  </a:schemeClr>
                </a:solidFill>
                <a:effectLst>
                  <a:outerShdw blurRad="38100" dist="38100" dir="2700000" algn="tl">
                    <a:srgbClr val="000000">
                      <a:alpha val="43137"/>
                    </a:srgbClr>
                  </a:outerShdw>
                </a:effectLst>
                <a:latin typeface="Palatino Linotype" pitchFamily="18" charset="0"/>
              </a:rPr>
              <a:t>SINGLE STROKE DELAY LINES</a:t>
            </a:r>
            <a:endParaRPr lang="en-US" sz="2500" b="1" dirty="0">
              <a:solidFill>
                <a:schemeClr val="tx1">
                  <a:lumMod val="95000"/>
                  <a:lumOff val="5000"/>
                </a:schemeClr>
              </a:solidFill>
              <a:effectLst>
                <a:outerShdw blurRad="38100" dist="38100" dir="2700000" algn="tl">
                  <a:srgbClr val="000000">
                    <a:alpha val="43137"/>
                  </a:srgbClr>
                </a:outerShdw>
              </a:effectLst>
            </a:endParaRPr>
          </a:p>
        </p:txBody>
      </p:sp>
      <p:sp>
        <p:nvSpPr>
          <p:cNvPr id="171" name="TextBox 170"/>
          <p:cNvSpPr txBox="1"/>
          <p:nvPr/>
        </p:nvSpPr>
        <p:spPr>
          <a:xfrm>
            <a:off x="12469652" y="19562440"/>
            <a:ext cx="6516724" cy="7098977"/>
          </a:xfrm>
          <a:prstGeom prst="rect">
            <a:avLst/>
          </a:prstGeom>
          <a:noFill/>
        </p:spPr>
        <p:txBody>
          <a:bodyPr wrap="square" lIns="96122" tIns="48061" rIns="96122" bIns="48061" rtlCol="0">
            <a:spAutoFit/>
          </a:bodyPr>
          <a:lstStyle/>
          <a:p>
            <a:pPr algn="just"/>
            <a:r>
              <a:rPr lang="en-US" sz="2100" dirty="0" smtClean="0">
                <a:latin typeface="Arial" pitchFamily="34" charset="0"/>
                <a:cs typeface="Arial" pitchFamily="34" charset="0"/>
              </a:rPr>
              <a:t>One technological development unique to the MROI is the construction of single stroke delay lines that operate entirely in vacuum. The concept, developed by engineers at the University of Cambridge, allows light to travel in vacuum from the time it leaves the telescope, to just before combination.</a:t>
            </a:r>
          </a:p>
          <a:p>
            <a:pPr algn="just"/>
            <a:endParaRPr lang="en-US" sz="1500" i="1" dirty="0" smtClean="0">
              <a:latin typeface="Arial" pitchFamily="34" charset="0"/>
              <a:cs typeface="Arial" pitchFamily="34" charset="0"/>
            </a:endParaRPr>
          </a:p>
          <a:p>
            <a:pPr algn="just"/>
            <a:r>
              <a:rPr lang="en-US" sz="2100" dirty="0" smtClean="0">
                <a:latin typeface="Arial" pitchFamily="34" charset="0"/>
                <a:cs typeface="Arial" pitchFamily="34" charset="0"/>
              </a:rPr>
              <a:t>These delay lines are required to provide up to 380m optical path delay with an OPD jitter of better than 15nm. To meet these demanding requirements, a unique combination of techniques has been used in the design and construction of the delay line trolley. These features include:</a:t>
            </a:r>
          </a:p>
          <a:p>
            <a:pPr algn="just"/>
            <a:endParaRPr lang="en-US" sz="1500" dirty="0" smtClean="0">
              <a:latin typeface="Arial" pitchFamily="34" charset="0"/>
              <a:cs typeface="Arial" pitchFamily="34" charset="0"/>
            </a:endParaRPr>
          </a:p>
          <a:p>
            <a:pPr marL="457200" indent="-457200" algn="just">
              <a:buFont typeface="+mj-lt"/>
              <a:buAutoNum type="arabicPeriod"/>
            </a:pPr>
            <a:r>
              <a:rPr lang="en-US" sz="2100" dirty="0" smtClean="0">
                <a:latin typeface="Arial" pitchFamily="34" charset="0"/>
                <a:cs typeface="Arial" pitchFamily="34" charset="0"/>
              </a:rPr>
              <a:t>Contact-less delivery of power &amp; control signals</a:t>
            </a:r>
          </a:p>
          <a:p>
            <a:pPr marL="457200" indent="-457200" algn="just">
              <a:buFont typeface="+mj-lt"/>
              <a:buAutoNum type="arabicPeriod"/>
            </a:pPr>
            <a:r>
              <a:rPr lang="en-US" sz="2100" dirty="0" smtClean="0">
                <a:latin typeface="Arial" pitchFamily="34" charset="0"/>
                <a:cs typeface="Arial" pitchFamily="34" charset="0"/>
              </a:rPr>
              <a:t>Active control of cat’s eye optics</a:t>
            </a:r>
          </a:p>
          <a:p>
            <a:pPr marL="457200" indent="-457200" algn="just">
              <a:buFont typeface="+mj-lt"/>
              <a:buAutoNum type="arabicPeriod"/>
            </a:pPr>
            <a:r>
              <a:rPr lang="en-US" sz="2100" dirty="0" smtClean="0">
                <a:latin typeface="Arial" pitchFamily="34" charset="0"/>
                <a:cs typeface="Arial" pitchFamily="34" charset="0"/>
              </a:rPr>
              <a:t>Use of composite materials for thermal stability</a:t>
            </a:r>
          </a:p>
          <a:p>
            <a:pPr algn="just"/>
            <a:endParaRPr lang="en-US" sz="2100" dirty="0" smtClean="0">
              <a:latin typeface="Arial" pitchFamily="34" charset="0"/>
              <a:cs typeface="Arial" pitchFamily="34" charset="0"/>
            </a:endParaRPr>
          </a:p>
          <a:p>
            <a:pPr algn="just"/>
            <a:r>
              <a:rPr lang="en-US" sz="2100" b="1" i="1" u="sng" dirty="0" smtClean="0">
                <a:latin typeface="Arial" pitchFamily="34" charset="0"/>
                <a:cs typeface="Arial" pitchFamily="34" charset="0"/>
              </a:rPr>
              <a:t>An OPD jitter of 10nm is achieved over the total tracking velocity range from 0 to 15mm/s</a:t>
            </a:r>
            <a:r>
              <a:rPr lang="en-US" sz="2100" b="1" i="1" dirty="0" smtClean="0">
                <a:latin typeface="Arial" pitchFamily="34" charset="0"/>
                <a:cs typeface="Arial" pitchFamily="34" charset="0"/>
              </a:rPr>
              <a:t>.</a:t>
            </a:r>
          </a:p>
          <a:p>
            <a:pPr algn="just"/>
            <a:endParaRPr lang="en-US" sz="2600" dirty="0" smtClean="0">
              <a:latin typeface="Arial" pitchFamily="34" charset="0"/>
              <a:cs typeface="Arial" pitchFamily="34" charset="0"/>
            </a:endParaRPr>
          </a:p>
          <a:p>
            <a:pPr algn="just"/>
            <a:r>
              <a:rPr lang="en-US" sz="2100" dirty="0" smtClean="0">
                <a:latin typeface="Arial" pitchFamily="34" charset="0"/>
                <a:cs typeface="Arial" pitchFamily="34" charset="0"/>
              </a:rPr>
              <a:t>The concept is illustrated in the top panel of Figure 9.</a:t>
            </a:r>
          </a:p>
        </p:txBody>
      </p:sp>
      <p:sp>
        <p:nvSpPr>
          <p:cNvPr id="174" name="Text Box 253"/>
          <p:cNvSpPr txBox="1">
            <a:spLocks noChangeArrowheads="1"/>
          </p:cNvSpPr>
          <p:nvPr/>
        </p:nvSpPr>
        <p:spPr bwMode="auto">
          <a:xfrm>
            <a:off x="18842360" y="25937388"/>
            <a:ext cx="6912768" cy="681836"/>
          </a:xfrm>
          <a:prstGeom prst="rect">
            <a:avLst/>
          </a:prstGeom>
          <a:noFill/>
          <a:ln w="9525" algn="ctr">
            <a:noFill/>
            <a:miter lim="800000"/>
            <a:headEnd/>
            <a:tailEnd/>
          </a:ln>
        </p:spPr>
        <p:txBody>
          <a:bodyPr wrap="square" lIns="96122" tIns="48061" rIns="96122" bIns="48061">
            <a:spAutoFit/>
          </a:bodyPr>
          <a:lstStyle/>
          <a:p>
            <a:pPr marL="5007" indent="-5007" algn="just" defTabSz="812696">
              <a:spcBef>
                <a:spcPct val="50000"/>
              </a:spcBef>
            </a:pPr>
            <a:r>
              <a:rPr lang="en-US" sz="1900" b="1" i="1" dirty="0" smtClean="0">
                <a:latin typeface="Arial" pitchFamily="34" charset="0"/>
                <a:cs typeface="Arial" pitchFamily="34" charset="0"/>
              </a:rPr>
              <a:t>Figure 9 </a:t>
            </a:r>
            <a:r>
              <a:rPr lang="en-US" sz="1900" i="1" dirty="0" smtClean="0">
                <a:latin typeface="Arial" pitchFamily="34" charset="0"/>
                <a:cs typeface="Arial" pitchFamily="34" charset="0"/>
              </a:rPr>
              <a:t>Top: Conceptual diagram of delay line components. Bottom: Prototype trolley at the University of Cambridge.</a:t>
            </a:r>
            <a:endParaRPr lang="en-US" sz="1900" i="1" dirty="0">
              <a:latin typeface="Arial" pitchFamily="34" charset="0"/>
              <a:cs typeface="Arial" pitchFamily="34" charset="0"/>
            </a:endParaRPr>
          </a:p>
        </p:txBody>
      </p:sp>
      <p:grpSp>
        <p:nvGrpSpPr>
          <p:cNvPr id="176" name="Group 175"/>
          <p:cNvGrpSpPr/>
          <p:nvPr/>
        </p:nvGrpSpPr>
        <p:grpSpPr>
          <a:xfrm>
            <a:off x="18914272" y="19634448"/>
            <a:ext cx="6912864" cy="6300700"/>
            <a:chOff x="12577664" y="19454428"/>
            <a:chExt cx="6912864" cy="6300700"/>
          </a:xfrm>
        </p:grpSpPr>
        <p:pic>
          <p:nvPicPr>
            <p:cNvPr id="4" name="Picture 9" descr="IXUS0147"/>
            <p:cNvPicPr>
              <a:picLocks noChangeAspect="1" noChangeArrowheads="1"/>
            </p:cNvPicPr>
            <p:nvPr/>
          </p:nvPicPr>
          <p:blipFill>
            <a:blip r:embed="rId16" cstate="print"/>
            <a:srcRect t="23622" b="5905"/>
            <a:stretch>
              <a:fillRect/>
            </a:stretch>
          </p:blipFill>
          <p:spPr bwMode="auto">
            <a:xfrm>
              <a:off x="12577664" y="22102291"/>
              <a:ext cx="6911975" cy="3652837"/>
            </a:xfrm>
            <a:prstGeom prst="rect">
              <a:avLst/>
            </a:prstGeom>
            <a:ln>
              <a:noFill/>
            </a:ln>
            <a:effectLst>
              <a:outerShdw blurRad="292100" dist="139700" dir="2700000" algn="tl" rotWithShape="0">
                <a:srgbClr val="333333">
                  <a:alpha val="65000"/>
                </a:srgbClr>
              </a:outerShdw>
            </a:effectLst>
          </p:spPr>
        </p:pic>
        <p:pic>
          <p:nvPicPr>
            <p:cNvPr id="5" name="Picture 10"/>
            <p:cNvPicPr>
              <a:picLocks noChangeAspect="1" noChangeArrowheads="1"/>
            </p:cNvPicPr>
            <p:nvPr/>
          </p:nvPicPr>
          <p:blipFill>
            <a:blip r:embed="rId17" cstate="print"/>
            <a:srcRect/>
            <a:stretch>
              <a:fillRect/>
            </a:stretch>
          </p:blipFill>
          <p:spPr bwMode="auto">
            <a:xfrm>
              <a:off x="12577664" y="19454428"/>
              <a:ext cx="6912864" cy="2603063"/>
            </a:xfrm>
            <a:prstGeom prst="rect">
              <a:avLst/>
            </a:prstGeom>
            <a:ln>
              <a:noFill/>
            </a:ln>
            <a:effectLst>
              <a:outerShdw blurRad="292100" dist="139700" dir="2700000" algn="tl" rotWithShape="0">
                <a:srgbClr val="333333">
                  <a:alpha val="65000"/>
                </a:srgbClr>
              </a:outerShdw>
            </a:effectLst>
          </p:spPr>
        </p:pic>
      </p:grpSp>
      <p:sp>
        <p:nvSpPr>
          <p:cNvPr id="177" name="TextBox 176"/>
          <p:cNvSpPr txBox="1"/>
          <p:nvPr/>
        </p:nvSpPr>
        <p:spPr>
          <a:xfrm>
            <a:off x="12469652" y="26526516"/>
            <a:ext cx="13429492" cy="1712888"/>
          </a:xfrm>
          <a:prstGeom prst="rect">
            <a:avLst/>
          </a:prstGeom>
          <a:noFill/>
        </p:spPr>
        <p:txBody>
          <a:bodyPr wrap="square" lIns="96122" tIns="48061" rIns="96122" bIns="48061" rtlCol="0">
            <a:spAutoFit/>
          </a:bodyPr>
          <a:lstStyle/>
          <a:p>
            <a:pPr algn="just"/>
            <a:r>
              <a:rPr lang="en-US" sz="2100" dirty="0" smtClean="0">
                <a:latin typeface="Arial" pitchFamily="34" charset="0"/>
                <a:cs typeface="Arial" pitchFamily="34" charset="0"/>
              </a:rPr>
              <a:t>Instead of a conventional rail system, these delay lines consist of a wheeled trolley that drives along the inner surface of an evacuated pipe. All communication is wireless, and the trolley is powered through induction so that there are no cables being dragged inside the delay line pipe. The bottom of Figure 9 is the prototype trolley at the Cavendish Laboratory. For an in depth description see </a:t>
            </a:r>
            <a:r>
              <a:rPr lang="en-US" sz="2100" b="1" i="1" u="sng" dirty="0" smtClean="0">
                <a:latin typeface="Arial" pitchFamily="34" charset="0"/>
                <a:cs typeface="Arial" pitchFamily="34" charset="0"/>
              </a:rPr>
              <a:t>Fisher et at, SPIE 2010</a:t>
            </a:r>
            <a:r>
              <a:rPr lang="en-US" sz="2100" dirty="0" smtClean="0">
                <a:latin typeface="Arial" pitchFamily="34" charset="0"/>
                <a:cs typeface="Arial" pitchFamily="34" charset="0"/>
              </a:rPr>
              <a:t>. </a:t>
            </a:r>
            <a:r>
              <a:rPr lang="en-US" sz="2100" b="1" i="1" u="sng" dirty="0" smtClean="0">
                <a:latin typeface="Arial" pitchFamily="34" charset="0"/>
                <a:cs typeface="Arial" pitchFamily="34" charset="0"/>
              </a:rPr>
              <a:t>Site acceptance testing of the first delay at the Magdalena Ridge facility is set to begin in February of 2011</a:t>
            </a:r>
            <a:r>
              <a:rPr lang="en-US" sz="2100" dirty="0" smtClean="0">
                <a:latin typeface="Arial" pitchFamily="34" charset="0"/>
                <a:cs typeface="Arial" pitchFamily="34" charset="0"/>
              </a:rPr>
              <a:t>.</a:t>
            </a:r>
          </a:p>
        </p:txBody>
      </p:sp>
      <p:pic>
        <p:nvPicPr>
          <p:cNvPr id="178" name="Picture 177" descr="2010-0917---DLS-assembly---.jpg"/>
          <p:cNvPicPr>
            <a:picLocks noChangeAspect="1"/>
          </p:cNvPicPr>
          <p:nvPr/>
        </p:nvPicPr>
        <p:blipFill>
          <a:blip r:embed="rId18" cstate="print"/>
          <a:stretch>
            <a:fillRect/>
          </a:stretch>
        </p:blipFill>
        <p:spPr>
          <a:xfrm>
            <a:off x="12757684" y="33604000"/>
            <a:ext cx="6091980" cy="4572000"/>
          </a:xfrm>
          <a:prstGeom prst="rect">
            <a:avLst/>
          </a:prstGeom>
          <a:ln>
            <a:noFill/>
          </a:ln>
          <a:effectLst>
            <a:outerShdw blurRad="292100" dist="139700" dir="2700000" algn="tl" rotWithShape="0">
              <a:srgbClr val="333333">
                <a:alpha val="65000"/>
              </a:srgbClr>
            </a:outerShdw>
          </a:effectLst>
        </p:spPr>
      </p:pic>
      <p:pic>
        <p:nvPicPr>
          <p:cNvPr id="179" name="Picture 178" descr="IMG_0040.jpg"/>
          <p:cNvPicPr>
            <a:picLocks noChangeAspect="1"/>
          </p:cNvPicPr>
          <p:nvPr/>
        </p:nvPicPr>
        <p:blipFill>
          <a:blip r:embed="rId19" cstate="print"/>
          <a:stretch>
            <a:fillRect/>
          </a:stretch>
        </p:blipFill>
        <p:spPr>
          <a:xfrm>
            <a:off x="19490432" y="33604000"/>
            <a:ext cx="6096000" cy="4572000"/>
          </a:xfrm>
          <a:prstGeom prst="rect">
            <a:avLst/>
          </a:prstGeom>
          <a:ln>
            <a:noFill/>
          </a:ln>
          <a:effectLst>
            <a:outerShdw blurRad="292100" dist="139700" dir="2700000" algn="tl" rotWithShape="0">
              <a:srgbClr val="333333">
                <a:alpha val="65000"/>
              </a:srgbClr>
            </a:outerShdw>
          </a:effectLst>
        </p:spPr>
      </p:pic>
      <p:sp>
        <p:nvSpPr>
          <p:cNvPr id="180" name="TextBox 179"/>
          <p:cNvSpPr txBox="1"/>
          <p:nvPr/>
        </p:nvSpPr>
        <p:spPr>
          <a:xfrm>
            <a:off x="17798244" y="28245704"/>
            <a:ext cx="8100900" cy="4744487"/>
          </a:xfrm>
          <a:prstGeom prst="rect">
            <a:avLst/>
          </a:prstGeom>
          <a:noFill/>
        </p:spPr>
        <p:txBody>
          <a:bodyPr wrap="square" lIns="96122" tIns="48061" rIns="96122" bIns="48061" rtlCol="0">
            <a:spAutoFit/>
          </a:bodyPr>
          <a:lstStyle/>
          <a:p>
            <a:pPr algn="just"/>
            <a:r>
              <a:rPr lang="en-US" sz="2100" b="1" dirty="0" smtClean="0">
                <a:latin typeface="Arial" pitchFamily="34" charset="0"/>
                <a:cs typeface="Arial" pitchFamily="34" charset="0"/>
              </a:rPr>
              <a:t>Figure 10 </a:t>
            </a:r>
            <a:r>
              <a:rPr lang="en-US" sz="2100" dirty="0" smtClean="0">
                <a:latin typeface="Arial" pitchFamily="34" charset="0"/>
                <a:cs typeface="Arial" pitchFamily="34" charset="0"/>
              </a:rPr>
              <a:t>is a system control and communication diagram. The trolley travels within the delay line pipe under coordinated control over Ethernet. The laser metrology system measures the position of the cat’s eye relative to a datum position. The VME computer calculates metrology errors, and sends corrections over an RF link to the trolley cat’s eye. The shear computer sends tip-tilt corrections to the trolley via the network to correct shear of the metrology beam, caused by deviations of the delay line pipe.</a:t>
            </a:r>
          </a:p>
          <a:p>
            <a:pPr algn="just"/>
            <a:endParaRPr lang="en-US" sz="800" dirty="0" smtClean="0">
              <a:latin typeface="Arial" pitchFamily="34" charset="0"/>
              <a:cs typeface="Arial" pitchFamily="34" charset="0"/>
            </a:endParaRPr>
          </a:p>
          <a:p>
            <a:pPr algn="just"/>
            <a:r>
              <a:rPr lang="en-US" sz="2100" b="1" dirty="0" smtClean="0">
                <a:latin typeface="Arial" pitchFamily="34" charset="0"/>
                <a:cs typeface="Arial" pitchFamily="34" charset="0"/>
              </a:rPr>
              <a:t>Figure 11 </a:t>
            </a:r>
            <a:r>
              <a:rPr lang="en-US" sz="2100" dirty="0" smtClean="0">
                <a:latin typeface="Arial" pitchFamily="34" charset="0"/>
                <a:cs typeface="Arial" pitchFamily="34" charset="0"/>
              </a:rPr>
              <a:t>is an image of the recently installed 100m section of evacuated delay line pipe at the Magdalena Ridge facility. Figure 12 shows the installation of the metrology table in the beam combining area. </a:t>
            </a:r>
            <a:r>
              <a:rPr lang="en-US" sz="2100" b="1" i="1" u="sng" dirty="0" smtClean="0">
                <a:latin typeface="Arial" pitchFamily="34" charset="0"/>
                <a:cs typeface="Arial" pitchFamily="34" charset="0"/>
              </a:rPr>
              <a:t>Vacuum integrity has been found to be well within the required specifications for the pipes (0.5mbar over 24 hours).</a:t>
            </a:r>
          </a:p>
        </p:txBody>
      </p:sp>
      <p:pic>
        <p:nvPicPr>
          <p:cNvPr id="2061" name="Picture 13" descr="metoverview"/>
          <p:cNvPicPr>
            <a:picLocks noChangeAspect="1" noChangeArrowheads="1"/>
          </p:cNvPicPr>
          <p:nvPr/>
        </p:nvPicPr>
        <p:blipFill>
          <a:blip r:embed="rId20" cstate="print">
            <a:lum bright="-10000" contrast="30000"/>
          </a:blip>
          <a:srcRect/>
          <a:stretch>
            <a:fillRect/>
          </a:stretch>
        </p:blipFill>
        <p:spPr bwMode="auto">
          <a:xfrm>
            <a:off x="12541661" y="28347416"/>
            <a:ext cx="5293598" cy="4212468"/>
          </a:xfrm>
          <a:prstGeom prst="rect">
            <a:avLst/>
          </a:prstGeom>
          <a:ln>
            <a:noFill/>
          </a:ln>
          <a:effectLst>
            <a:outerShdw blurRad="292100" dist="139700" dir="2700000" algn="tl" rotWithShape="0">
              <a:srgbClr val="333333">
                <a:alpha val="65000"/>
              </a:srgbClr>
            </a:outerShdw>
          </a:effectLst>
        </p:spPr>
      </p:pic>
      <p:sp>
        <p:nvSpPr>
          <p:cNvPr id="181" name="Text Box 253"/>
          <p:cNvSpPr txBox="1">
            <a:spLocks noChangeArrowheads="1"/>
          </p:cNvSpPr>
          <p:nvPr/>
        </p:nvSpPr>
        <p:spPr bwMode="auto">
          <a:xfrm>
            <a:off x="12433648" y="32530476"/>
            <a:ext cx="5400600" cy="389448"/>
          </a:xfrm>
          <a:prstGeom prst="rect">
            <a:avLst/>
          </a:prstGeom>
          <a:noFill/>
          <a:ln w="9525" algn="ctr">
            <a:noFill/>
            <a:miter lim="800000"/>
            <a:headEnd/>
            <a:tailEnd/>
          </a:ln>
        </p:spPr>
        <p:txBody>
          <a:bodyPr wrap="square" lIns="96122" tIns="48061" rIns="96122" bIns="48061">
            <a:spAutoFit/>
          </a:bodyPr>
          <a:lstStyle/>
          <a:p>
            <a:pPr marL="5007" indent="-5007" algn="just" defTabSz="812696">
              <a:spcBef>
                <a:spcPct val="50000"/>
              </a:spcBef>
            </a:pPr>
            <a:r>
              <a:rPr lang="en-US" sz="1900" b="1" i="1" dirty="0" smtClean="0">
                <a:latin typeface="Arial" pitchFamily="34" charset="0"/>
                <a:cs typeface="Arial" pitchFamily="34" charset="0"/>
              </a:rPr>
              <a:t>Figure 10 </a:t>
            </a:r>
            <a:r>
              <a:rPr lang="en-US" sz="1900" i="1" dirty="0" smtClean="0">
                <a:latin typeface="Arial" pitchFamily="34" charset="0"/>
                <a:cs typeface="Arial" pitchFamily="34" charset="0"/>
              </a:rPr>
              <a:t>System Control &amp; Communication.</a:t>
            </a:r>
            <a:endParaRPr lang="en-US" sz="1900" i="1" dirty="0">
              <a:latin typeface="Arial" pitchFamily="34" charset="0"/>
              <a:cs typeface="Arial" pitchFamily="34" charset="0"/>
            </a:endParaRPr>
          </a:p>
        </p:txBody>
      </p:sp>
      <p:sp>
        <p:nvSpPr>
          <p:cNvPr id="182" name="Text Box 253"/>
          <p:cNvSpPr txBox="1">
            <a:spLocks noChangeArrowheads="1"/>
          </p:cNvSpPr>
          <p:nvPr/>
        </p:nvSpPr>
        <p:spPr bwMode="auto">
          <a:xfrm>
            <a:off x="12721680" y="32958168"/>
            <a:ext cx="6156684" cy="681836"/>
          </a:xfrm>
          <a:prstGeom prst="rect">
            <a:avLst/>
          </a:prstGeom>
          <a:noFill/>
          <a:ln w="9525" algn="ctr">
            <a:noFill/>
            <a:miter lim="800000"/>
            <a:headEnd/>
            <a:tailEnd/>
          </a:ln>
        </p:spPr>
        <p:txBody>
          <a:bodyPr wrap="square" lIns="96122" tIns="48061" rIns="96122" bIns="48061">
            <a:spAutoFit/>
          </a:bodyPr>
          <a:lstStyle/>
          <a:p>
            <a:pPr marL="5007" indent="-5007" algn="just" defTabSz="812696">
              <a:spcBef>
                <a:spcPct val="50000"/>
              </a:spcBef>
            </a:pPr>
            <a:r>
              <a:rPr lang="en-US" sz="1900" b="1" i="1" dirty="0" smtClean="0">
                <a:latin typeface="Arial" pitchFamily="34" charset="0"/>
                <a:cs typeface="Arial" pitchFamily="34" charset="0"/>
              </a:rPr>
              <a:t>Figure 11 </a:t>
            </a:r>
            <a:r>
              <a:rPr lang="en-US" sz="1900" i="1" dirty="0" smtClean="0">
                <a:latin typeface="Arial" pitchFamily="34" charset="0"/>
                <a:cs typeface="Arial" pitchFamily="34" charset="0"/>
              </a:rPr>
              <a:t>100m delay pipe at the MROI facility. The light in the background is the beam combination area.</a:t>
            </a:r>
            <a:endParaRPr lang="en-US" sz="1900" i="1" dirty="0">
              <a:latin typeface="Arial" pitchFamily="34" charset="0"/>
              <a:cs typeface="Arial" pitchFamily="34" charset="0"/>
            </a:endParaRPr>
          </a:p>
        </p:txBody>
      </p:sp>
      <p:sp>
        <p:nvSpPr>
          <p:cNvPr id="183" name="Text Box 253"/>
          <p:cNvSpPr txBox="1">
            <a:spLocks noChangeArrowheads="1"/>
          </p:cNvSpPr>
          <p:nvPr/>
        </p:nvSpPr>
        <p:spPr bwMode="auto">
          <a:xfrm>
            <a:off x="19418424" y="32958168"/>
            <a:ext cx="6156684" cy="681836"/>
          </a:xfrm>
          <a:prstGeom prst="rect">
            <a:avLst/>
          </a:prstGeom>
          <a:noFill/>
          <a:ln w="9525" algn="ctr">
            <a:noFill/>
            <a:miter lim="800000"/>
            <a:headEnd/>
            <a:tailEnd/>
          </a:ln>
        </p:spPr>
        <p:txBody>
          <a:bodyPr wrap="square" lIns="96122" tIns="48061" rIns="96122" bIns="48061">
            <a:spAutoFit/>
          </a:bodyPr>
          <a:lstStyle/>
          <a:p>
            <a:pPr marL="5007" indent="-5007" algn="just" defTabSz="812696">
              <a:spcBef>
                <a:spcPct val="50000"/>
              </a:spcBef>
            </a:pPr>
            <a:r>
              <a:rPr lang="en-US" sz="1900" b="1" i="1" dirty="0" smtClean="0">
                <a:latin typeface="Arial" pitchFamily="34" charset="0"/>
                <a:cs typeface="Arial" pitchFamily="34" charset="0"/>
              </a:rPr>
              <a:t>Figure 12 </a:t>
            </a:r>
            <a:r>
              <a:rPr lang="en-US" sz="1900" i="1" dirty="0" smtClean="0">
                <a:latin typeface="Arial" pitchFamily="34" charset="0"/>
                <a:cs typeface="Arial" pitchFamily="34" charset="0"/>
              </a:rPr>
              <a:t>Installation of the metrology table within the beam combining area at the MROI facility.</a:t>
            </a:r>
            <a:endParaRPr lang="en-US" sz="1900" i="1" dirty="0">
              <a:latin typeface="Arial" pitchFamily="34" charset="0"/>
              <a:cs typeface="Arial" pitchFamily="34" charset="0"/>
            </a:endParaRPr>
          </a:p>
        </p:txBody>
      </p:sp>
      <p:sp>
        <p:nvSpPr>
          <p:cNvPr id="184" name="TextBox 183"/>
          <p:cNvSpPr txBox="1"/>
          <p:nvPr/>
        </p:nvSpPr>
        <p:spPr>
          <a:xfrm>
            <a:off x="26183447" y="3772859"/>
            <a:ext cx="11813041" cy="1389722"/>
          </a:xfrm>
          <a:prstGeom prst="rect">
            <a:avLst/>
          </a:prstGeom>
          <a:noFill/>
        </p:spPr>
        <p:txBody>
          <a:bodyPr wrap="square" lIns="96122" tIns="48061" rIns="96122" bIns="48061" rtlCol="0">
            <a:spAutoFit/>
          </a:bodyPr>
          <a:lstStyle/>
          <a:p>
            <a:pPr algn="just"/>
            <a:r>
              <a:rPr lang="en-US" sz="1900" dirty="0" smtClean="0">
                <a:latin typeface="Palatino Linotype" pitchFamily="18" charset="0"/>
              </a:rPr>
              <a:t> </a:t>
            </a:r>
            <a:r>
              <a:rPr lang="en-US" sz="2100" dirty="0" smtClean="0">
                <a:latin typeface="Arial" pitchFamily="34" charset="0"/>
                <a:cs typeface="Arial" pitchFamily="34" charset="0"/>
              </a:rPr>
              <a:t>   The function of the MROI fringe tracker is to keep the array in phase over its intended 45 baselines; therefore freeing the science combiners to concentrate on maximizing the science product. It does this by stabilizing the fringes on shorter “nearest neighbor” baselines, and thus allowing for increased integration times on the longer baselines and the build-up of signal to noise.</a:t>
            </a:r>
          </a:p>
        </p:txBody>
      </p:sp>
      <p:sp>
        <p:nvSpPr>
          <p:cNvPr id="185" name="TextBox 184"/>
          <p:cNvSpPr txBox="1"/>
          <p:nvPr/>
        </p:nvSpPr>
        <p:spPr>
          <a:xfrm>
            <a:off x="32399819" y="5063481"/>
            <a:ext cx="5632673" cy="4744487"/>
          </a:xfrm>
          <a:prstGeom prst="rect">
            <a:avLst/>
          </a:prstGeom>
          <a:noFill/>
        </p:spPr>
        <p:txBody>
          <a:bodyPr wrap="square" lIns="96122" tIns="48061" rIns="96122" bIns="48061" rtlCol="0">
            <a:spAutoFit/>
          </a:bodyPr>
          <a:lstStyle/>
          <a:p>
            <a:pPr algn="just"/>
            <a:r>
              <a:rPr lang="en-US" sz="2100" b="1" dirty="0" smtClean="0">
                <a:latin typeface="Arial" pitchFamily="34" charset="0"/>
                <a:cs typeface="Arial" pitchFamily="34" charset="0"/>
              </a:rPr>
              <a:t>Figure 13 </a:t>
            </a:r>
            <a:r>
              <a:rPr lang="en-US" sz="2100" dirty="0" smtClean="0">
                <a:latin typeface="Arial" pitchFamily="34" charset="0"/>
                <a:cs typeface="Arial" pitchFamily="34" charset="0"/>
              </a:rPr>
              <a:t>presents an overview of how the system functions as an entity.  In this simplified case light from three telescopes (N1/W0/S1) enters the combiner, resulting in two pairs of outputs </a:t>
            </a:r>
            <a:r>
              <a:rPr lang="en-US" sz="2100" dirty="0" smtClean="0">
                <a:latin typeface="Arial" pitchFamily="34" charset="0"/>
                <a:cs typeface="Arial" pitchFamily="34" charset="0"/>
                <a:sym typeface="Symbol"/>
              </a:rPr>
              <a:t></a:t>
            </a:r>
            <a:r>
              <a:rPr lang="en-US" sz="2100" dirty="0" smtClean="0">
                <a:latin typeface="Arial" pitchFamily="34" charset="0"/>
                <a:cs typeface="Arial" pitchFamily="34" charset="0"/>
              </a:rPr>
              <a:t> radians out of phase. </a:t>
            </a:r>
          </a:p>
          <a:p>
            <a:pPr algn="just"/>
            <a:endParaRPr lang="en-US" sz="800" dirty="0" smtClean="0">
              <a:latin typeface="Arial" pitchFamily="34" charset="0"/>
              <a:cs typeface="Arial" pitchFamily="34" charset="0"/>
            </a:endParaRPr>
          </a:p>
          <a:p>
            <a:pPr algn="just"/>
            <a:r>
              <a:rPr lang="en-US" sz="2100" dirty="0" smtClean="0">
                <a:latin typeface="Arial" pitchFamily="34" charset="0"/>
                <a:cs typeface="Arial" pitchFamily="34" charset="0"/>
              </a:rPr>
              <a:t>The four fringe patterns are dispersed into five spectral channels onto a detector. Modulation of one of the input beams per combination pair enables the phases of the individual spectral channels to be determined, and therefore the direction and position from zero path difference. A correction is then fed back to the delay lines. </a:t>
            </a:r>
            <a:r>
              <a:rPr lang="en-US" sz="2100" b="1" i="1" u="sng" dirty="0" smtClean="0">
                <a:latin typeface="Arial" pitchFamily="34" charset="0"/>
                <a:cs typeface="Arial" pitchFamily="34" charset="0"/>
              </a:rPr>
              <a:t>See Jurgenson et al, SPIE 2010</a:t>
            </a:r>
            <a:r>
              <a:rPr lang="en-US" sz="2100" dirty="0" smtClean="0">
                <a:latin typeface="Arial" pitchFamily="34" charset="0"/>
                <a:cs typeface="Arial" pitchFamily="34" charset="0"/>
              </a:rPr>
              <a:t> for more information.</a:t>
            </a:r>
            <a:endParaRPr lang="en-US" sz="2400" dirty="0" smtClean="0"/>
          </a:p>
        </p:txBody>
      </p:sp>
      <p:pic>
        <p:nvPicPr>
          <p:cNvPr id="186" name="Picture 185" descr="FT-SYS.jpg"/>
          <p:cNvPicPr>
            <a:picLocks noChangeAspect="1"/>
          </p:cNvPicPr>
          <p:nvPr/>
        </p:nvPicPr>
        <p:blipFill>
          <a:blip r:embed="rId21" cstate="print"/>
          <a:stretch>
            <a:fillRect/>
          </a:stretch>
        </p:blipFill>
        <p:spPr>
          <a:xfrm>
            <a:off x="26238554" y="5160840"/>
            <a:ext cx="6152754" cy="4176464"/>
          </a:xfrm>
          <a:prstGeom prst="rect">
            <a:avLst/>
          </a:prstGeom>
          <a:ln>
            <a:noFill/>
          </a:ln>
          <a:effectLst>
            <a:outerShdw blurRad="292100" dist="139700" dir="2700000" algn="tl" rotWithShape="0">
              <a:srgbClr val="333333">
                <a:alpha val="65000"/>
              </a:srgbClr>
            </a:outerShdw>
          </a:effectLst>
        </p:spPr>
      </p:pic>
      <p:sp>
        <p:nvSpPr>
          <p:cNvPr id="187" name="Text Box 253"/>
          <p:cNvSpPr txBox="1">
            <a:spLocks noChangeArrowheads="1"/>
          </p:cNvSpPr>
          <p:nvPr/>
        </p:nvSpPr>
        <p:spPr bwMode="auto">
          <a:xfrm>
            <a:off x="26164001" y="9307896"/>
            <a:ext cx="6215863" cy="389448"/>
          </a:xfrm>
          <a:prstGeom prst="rect">
            <a:avLst/>
          </a:prstGeom>
          <a:noFill/>
          <a:ln w="9525" algn="ctr">
            <a:noFill/>
            <a:miter lim="800000"/>
            <a:headEnd/>
            <a:tailEnd/>
          </a:ln>
        </p:spPr>
        <p:txBody>
          <a:bodyPr wrap="square" lIns="96122" tIns="48061" rIns="96122" bIns="48061">
            <a:spAutoFit/>
          </a:bodyPr>
          <a:lstStyle/>
          <a:p>
            <a:pPr marL="5007" indent="-5007" algn="just" defTabSz="812696">
              <a:spcBef>
                <a:spcPct val="50000"/>
              </a:spcBef>
            </a:pPr>
            <a:r>
              <a:rPr lang="en-US" sz="1900" b="1" i="1" dirty="0" smtClean="0">
                <a:latin typeface="Arial" pitchFamily="34" charset="0"/>
                <a:cs typeface="Arial" pitchFamily="34" charset="0"/>
              </a:rPr>
              <a:t>Figure 13</a:t>
            </a:r>
            <a:r>
              <a:rPr lang="en-US" sz="1900" i="1" dirty="0" smtClean="0">
                <a:latin typeface="Arial" pitchFamily="34" charset="0"/>
                <a:cs typeface="Arial" pitchFamily="34" charset="0"/>
              </a:rPr>
              <a:t> The fringe tracking entity.</a:t>
            </a:r>
            <a:endParaRPr lang="en-US" sz="1900" i="1" dirty="0">
              <a:latin typeface="Arial" pitchFamily="34" charset="0"/>
              <a:cs typeface="Arial" pitchFamily="34" charset="0"/>
            </a:endParaRPr>
          </a:p>
        </p:txBody>
      </p:sp>
      <p:sp>
        <p:nvSpPr>
          <p:cNvPr id="189" name="TextBox 188"/>
          <p:cNvSpPr txBox="1"/>
          <p:nvPr/>
        </p:nvSpPr>
        <p:spPr>
          <a:xfrm>
            <a:off x="26187177" y="9697344"/>
            <a:ext cx="4320480" cy="4421321"/>
          </a:xfrm>
          <a:prstGeom prst="rect">
            <a:avLst/>
          </a:prstGeom>
          <a:noFill/>
        </p:spPr>
        <p:txBody>
          <a:bodyPr wrap="square" lIns="96122" tIns="48061" rIns="96122" bIns="48061" rtlCol="0">
            <a:spAutoFit/>
          </a:bodyPr>
          <a:lstStyle/>
          <a:p>
            <a:pPr algn="just"/>
            <a:r>
              <a:rPr lang="en-US" sz="2100" dirty="0" smtClean="0">
                <a:latin typeface="Arial" pitchFamily="34" charset="0"/>
                <a:cs typeface="Arial" pitchFamily="34" charset="0"/>
              </a:rPr>
              <a:t>The fringe tracker consists of 4 main optomechanical subsystems:</a:t>
            </a:r>
          </a:p>
          <a:p>
            <a:pPr algn="just"/>
            <a:endParaRPr lang="en-US" sz="800" dirty="0" smtClean="0">
              <a:latin typeface="Arial" pitchFamily="34" charset="0"/>
              <a:cs typeface="Arial" pitchFamily="34" charset="0"/>
            </a:endParaRPr>
          </a:p>
          <a:p>
            <a:pPr marL="457200" indent="-457200" algn="just">
              <a:buFont typeface="+mj-lt"/>
              <a:buAutoNum type="arabicPeriod"/>
            </a:pPr>
            <a:r>
              <a:rPr lang="en-US" sz="2100" dirty="0" smtClean="0">
                <a:latin typeface="Arial" pitchFamily="34" charset="0"/>
                <a:cs typeface="Arial" pitchFamily="34" charset="0"/>
              </a:rPr>
              <a:t>Switchyard: configures input pitch &amp; phase plane.</a:t>
            </a:r>
          </a:p>
          <a:p>
            <a:pPr marL="457200" indent="-457200" algn="just">
              <a:buFont typeface="+mj-lt"/>
              <a:buAutoNum type="arabicPeriod"/>
            </a:pPr>
            <a:r>
              <a:rPr lang="en-US" sz="2100" dirty="0" smtClean="0">
                <a:latin typeface="Arial" pitchFamily="34" charset="0"/>
                <a:cs typeface="Arial" pitchFamily="34" charset="0"/>
              </a:rPr>
              <a:t>Beam Combiner: Takes input from (1) and outputs ‘nearest neighbor combinations.’</a:t>
            </a:r>
          </a:p>
          <a:p>
            <a:pPr marL="457200" indent="-457200" algn="just">
              <a:buFont typeface="+mj-lt"/>
              <a:buAutoNum type="arabicPeriod"/>
            </a:pPr>
            <a:r>
              <a:rPr lang="en-US" sz="2100" dirty="0" smtClean="0">
                <a:latin typeface="Arial" pitchFamily="34" charset="0"/>
                <a:cs typeface="Arial" pitchFamily="34" charset="0"/>
              </a:rPr>
              <a:t>Periscope Optics: configures multiple combiner outputs onto single detector.</a:t>
            </a:r>
          </a:p>
          <a:p>
            <a:pPr marL="457200" indent="-457200" algn="just">
              <a:buFont typeface="+mj-lt"/>
              <a:buAutoNum type="arabicPeriod"/>
            </a:pPr>
            <a:r>
              <a:rPr lang="en-US" sz="2100" dirty="0" smtClean="0">
                <a:latin typeface="Arial" pitchFamily="34" charset="0"/>
                <a:cs typeface="Arial" pitchFamily="34" charset="0"/>
              </a:rPr>
              <a:t>Spectrograph: spatially filters, spectrally disperses, and detects fringe patterns.</a:t>
            </a:r>
          </a:p>
        </p:txBody>
      </p:sp>
      <p:sp>
        <p:nvSpPr>
          <p:cNvPr id="193" name="Text Box 253"/>
          <p:cNvSpPr txBox="1">
            <a:spLocks noChangeArrowheads="1"/>
          </p:cNvSpPr>
          <p:nvPr/>
        </p:nvSpPr>
        <p:spPr bwMode="auto">
          <a:xfrm>
            <a:off x="30471652" y="13873808"/>
            <a:ext cx="7272808" cy="389448"/>
          </a:xfrm>
          <a:prstGeom prst="rect">
            <a:avLst/>
          </a:prstGeom>
          <a:noFill/>
          <a:ln w="9525" algn="ctr">
            <a:noFill/>
            <a:miter lim="800000"/>
            <a:headEnd/>
            <a:tailEnd/>
          </a:ln>
        </p:spPr>
        <p:txBody>
          <a:bodyPr wrap="square" lIns="96122" tIns="48061" rIns="96122" bIns="48061">
            <a:spAutoFit/>
          </a:bodyPr>
          <a:lstStyle/>
          <a:p>
            <a:pPr marL="5007" indent="-5007" algn="just" defTabSz="812696">
              <a:spcBef>
                <a:spcPct val="50000"/>
              </a:spcBef>
            </a:pPr>
            <a:r>
              <a:rPr lang="en-US" sz="1900" b="1" i="1" dirty="0" smtClean="0">
                <a:latin typeface="Arial" pitchFamily="34" charset="0"/>
                <a:cs typeface="Arial" pitchFamily="34" charset="0"/>
              </a:rPr>
              <a:t>Figure 14</a:t>
            </a:r>
            <a:r>
              <a:rPr lang="en-US" sz="1900" i="1" dirty="0" smtClean="0">
                <a:latin typeface="Arial" pitchFamily="34" charset="0"/>
                <a:cs typeface="Arial" pitchFamily="34" charset="0"/>
              </a:rPr>
              <a:t>. Fringe tracker optomechanical system components.</a:t>
            </a:r>
          </a:p>
        </p:txBody>
      </p:sp>
      <p:grpSp>
        <p:nvGrpSpPr>
          <p:cNvPr id="201" name="Group 200"/>
          <p:cNvGrpSpPr/>
          <p:nvPr/>
        </p:nvGrpSpPr>
        <p:grpSpPr>
          <a:xfrm>
            <a:off x="30571267" y="9795012"/>
            <a:ext cx="7317209" cy="4114800"/>
            <a:chOff x="30571267" y="9913368"/>
            <a:chExt cx="7317209" cy="4572000"/>
          </a:xfrm>
        </p:grpSpPr>
        <p:pic>
          <p:nvPicPr>
            <p:cNvPr id="192" name="Picture 191" descr="ft.png"/>
            <p:cNvPicPr>
              <a:picLocks noChangeAspect="1"/>
            </p:cNvPicPr>
            <p:nvPr/>
          </p:nvPicPr>
          <p:blipFill>
            <a:blip r:embed="rId22" cstate="print"/>
            <a:stretch>
              <a:fillRect/>
            </a:stretch>
          </p:blipFill>
          <p:spPr>
            <a:xfrm>
              <a:off x="30571267" y="9913368"/>
              <a:ext cx="7317209" cy="4572000"/>
            </a:xfrm>
            <a:prstGeom prst="rect">
              <a:avLst/>
            </a:prstGeom>
            <a:ln>
              <a:noFill/>
            </a:ln>
            <a:effectLst>
              <a:outerShdw blurRad="292100" dist="139700" dir="2700000" algn="tl" rotWithShape="0">
                <a:srgbClr val="333333">
                  <a:alpha val="65000"/>
                </a:srgbClr>
              </a:outerShdw>
            </a:effectLst>
          </p:spPr>
        </p:pic>
        <p:sp>
          <p:nvSpPr>
            <p:cNvPr id="194" name="TextBox 193"/>
            <p:cNvSpPr txBox="1"/>
            <p:nvPr/>
          </p:nvSpPr>
          <p:spPr>
            <a:xfrm>
              <a:off x="30867696" y="12800785"/>
              <a:ext cx="978153" cy="512961"/>
            </a:xfrm>
            <a:prstGeom prst="rect">
              <a:avLst/>
            </a:prstGeom>
            <a:noFill/>
          </p:spPr>
          <p:txBody>
            <a:bodyPr wrap="none" rtlCol="0">
              <a:spAutoFit/>
            </a:bodyPr>
            <a:lstStyle/>
            <a:p>
              <a:r>
                <a:rPr lang="en-US" sz="1200" dirty="0" smtClean="0">
                  <a:latin typeface="Arial" pitchFamily="34" charset="0"/>
                  <a:cs typeface="Arial" pitchFamily="34" charset="0"/>
                </a:rPr>
                <a:t>From Delay</a:t>
              </a:r>
            </a:p>
            <a:p>
              <a:r>
                <a:rPr lang="en-US" sz="1200" dirty="0" smtClean="0">
                  <a:latin typeface="Arial" pitchFamily="34" charset="0"/>
                  <a:cs typeface="Arial" pitchFamily="34" charset="0"/>
                </a:rPr>
                <a:t>     Lines</a:t>
              </a:r>
              <a:endParaRPr lang="en-US" sz="1200" dirty="0">
                <a:latin typeface="Arial" pitchFamily="34" charset="0"/>
                <a:cs typeface="Arial" pitchFamily="34" charset="0"/>
              </a:endParaRPr>
            </a:p>
          </p:txBody>
        </p:sp>
        <p:sp>
          <p:nvSpPr>
            <p:cNvPr id="195" name="TextBox 194"/>
            <p:cNvSpPr txBox="1"/>
            <p:nvPr/>
          </p:nvSpPr>
          <p:spPr>
            <a:xfrm>
              <a:off x="35405789" y="12433648"/>
              <a:ext cx="934871" cy="307777"/>
            </a:xfrm>
            <a:prstGeom prst="rect">
              <a:avLst/>
            </a:prstGeom>
            <a:noFill/>
          </p:spPr>
          <p:txBody>
            <a:bodyPr wrap="none" rtlCol="0">
              <a:spAutoFit/>
            </a:bodyPr>
            <a:lstStyle/>
            <a:p>
              <a:r>
                <a:rPr lang="en-US" sz="1200" dirty="0" smtClean="0">
                  <a:latin typeface="Arial" pitchFamily="34" charset="0"/>
                  <a:cs typeface="Arial" pitchFamily="34" charset="0"/>
                </a:rPr>
                <a:t>Switchyard</a:t>
              </a:r>
              <a:endParaRPr lang="en-US" sz="1200" dirty="0">
                <a:latin typeface="Arial" pitchFamily="34" charset="0"/>
                <a:cs typeface="Arial" pitchFamily="34" charset="0"/>
              </a:endParaRPr>
            </a:p>
          </p:txBody>
        </p:sp>
        <p:sp>
          <p:nvSpPr>
            <p:cNvPr id="196" name="TextBox 195"/>
            <p:cNvSpPr txBox="1"/>
            <p:nvPr/>
          </p:nvSpPr>
          <p:spPr>
            <a:xfrm>
              <a:off x="32395651" y="10800562"/>
              <a:ext cx="848309" cy="512961"/>
            </a:xfrm>
            <a:prstGeom prst="rect">
              <a:avLst/>
            </a:prstGeom>
            <a:noFill/>
          </p:spPr>
          <p:txBody>
            <a:bodyPr wrap="none" rtlCol="0">
              <a:spAutoFit/>
            </a:bodyPr>
            <a:lstStyle/>
            <a:p>
              <a:r>
                <a:rPr lang="en-US" sz="1200" dirty="0" smtClean="0">
                  <a:latin typeface="Arial" pitchFamily="34" charset="0"/>
                  <a:cs typeface="Arial" pitchFamily="34" charset="0"/>
                </a:rPr>
                <a:t>   Beam </a:t>
              </a:r>
            </a:p>
            <a:p>
              <a:r>
                <a:rPr lang="en-US" sz="1200" dirty="0" smtClean="0">
                  <a:latin typeface="Arial" pitchFamily="34" charset="0"/>
                  <a:cs typeface="Arial" pitchFamily="34" charset="0"/>
                </a:rPr>
                <a:t>Combiner</a:t>
              </a:r>
              <a:endParaRPr lang="en-US" sz="1200" dirty="0">
                <a:latin typeface="Arial" pitchFamily="34" charset="0"/>
                <a:cs typeface="Arial" pitchFamily="34" charset="0"/>
              </a:endParaRPr>
            </a:p>
          </p:txBody>
        </p:sp>
        <p:sp>
          <p:nvSpPr>
            <p:cNvPr id="197" name="TextBox 196"/>
            <p:cNvSpPr txBox="1"/>
            <p:nvPr/>
          </p:nvSpPr>
          <p:spPr>
            <a:xfrm>
              <a:off x="32883920" y="10160491"/>
              <a:ext cx="909223" cy="512961"/>
            </a:xfrm>
            <a:prstGeom prst="rect">
              <a:avLst/>
            </a:prstGeom>
            <a:noFill/>
          </p:spPr>
          <p:txBody>
            <a:bodyPr wrap="none" rtlCol="0">
              <a:spAutoFit/>
            </a:bodyPr>
            <a:lstStyle/>
            <a:p>
              <a:r>
                <a:rPr lang="en-US" sz="1200" dirty="0" smtClean="0">
                  <a:latin typeface="Arial" pitchFamily="34" charset="0"/>
                  <a:cs typeface="Arial" pitchFamily="34" charset="0"/>
                </a:rPr>
                <a:t>Periscope </a:t>
              </a:r>
            </a:p>
            <a:p>
              <a:r>
                <a:rPr lang="en-US" sz="1200" dirty="0" smtClean="0">
                  <a:latin typeface="Arial" pitchFamily="34" charset="0"/>
                  <a:cs typeface="Arial" pitchFamily="34" charset="0"/>
                </a:rPr>
                <a:t>   Optics</a:t>
              </a:r>
            </a:p>
          </p:txBody>
        </p:sp>
        <p:cxnSp>
          <p:nvCxnSpPr>
            <p:cNvPr id="198" name="Straight Arrow Connector 197"/>
            <p:cNvCxnSpPr>
              <a:stCxn id="197" idx="1"/>
            </p:cNvCxnSpPr>
            <p:nvPr/>
          </p:nvCxnSpPr>
          <p:spPr>
            <a:xfrm rot="10800000" flipV="1">
              <a:off x="32044124" y="10416971"/>
              <a:ext cx="839797" cy="2547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9" name="TextBox 198"/>
            <p:cNvSpPr txBox="1"/>
            <p:nvPr/>
          </p:nvSpPr>
          <p:spPr>
            <a:xfrm>
              <a:off x="31659784" y="9925628"/>
              <a:ext cx="1104790" cy="307777"/>
            </a:xfrm>
            <a:prstGeom prst="rect">
              <a:avLst/>
            </a:prstGeom>
            <a:noFill/>
          </p:spPr>
          <p:txBody>
            <a:bodyPr wrap="none" rtlCol="0">
              <a:spAutoFit/>
            </a:bodyPr>
            <a:lstStyle/>
            <a:p>
              <a:r>
                <a:rPr lang="en-US" sz="1200" dirty="0" smtClean="0">
                  <a:latin typeface="Arial" pitchFamily="34" charset="0"/>
                  <a:cs typeface="Arial" pitchFamily="34" charset="0"/>
                </a:rPr>
                <a:t>Spectrograph</a:t>
              </a:r>
              <a:endParaRPr lang="en-US" sz="1200" dirty="0">
                <a:latin typeface="Arial" pitchFamily="34" charset="0"/>
                <a:cs typeface="Arial" pitchFamily="34" charset="0"/>
              </a:endParaRPr>
            </a:p>
          </p:txBody>
        </p:sp>
      </p:grpSp>
      <p:grpSp>
        <p:nvGrpSpPr>
          <p:cNvPr id="206" name="Group 205"/>
          <p:cNvGrpSpPr/>
          <p:nvPr/>
        </p:nvGrpSpPr>
        <p:grpSpPr>
          <a:xfrm>
            <a:off x="26235296" y="14264092"/>
            <a:ext cx="11725188" cy="5082324"/>
            <a:chOff x="26235296" y="15169952"/>
            <a:chExt cx="11725188" cy="5082324"/>
          </a:xfrm>
        </p:grpSpPr>
        <p:pic>
          <p:nvPicPr>
            <p:cNvPr id="202" name="Picture 201" descr="1stFringe-2.jpg"/>
            <p:cNvPicPr>
              <a:picLocks noChangeAspect="1"/>
            </p:cNvPicPr>
            <p:nvPr/>
          </p:nvPicPr>
          <p:blipFill>
            <a:blip r:embed="rId23" cstate="print"/>
            <a:stretch>
              <a:fillRect/>
            </a:stretch>
          </p:blipFill>
          <p:spPr>
            <a:xfrm>
              <a:off x="26235296" y="15177356"/>
              <a:ext cx="11725188" cy="5074920"/>
            </a:xfrm>
            <a:prstGeom prst="rect">
              <a:avLst/>
            </a:prstGeom>
            <a:ln>
              <a:noFill/>
            </a:ln>
            <a:effectLst>
              <a:outerShdw blurRad="292100" dist="139700" dir="2700000" algn="tl" rotWithShape="0">
                <a:srgbClr val="333333">
                  <a:alpha val="65000"/>
                </a:srgbClr>
              </a:outerShdw>
            </a:effectLst>
          </p:spPr>
        </p:pic>
        <p:pic>
          <p:nvPicPr>
            <p:cNvPr id="204" name="Picture 203" descr="FISA.jpg"/>
            <p:cNvPicPr>
              <a:picLocks noChangeAspect="1"/>
            </p:cNvPicPr>
            <p:nvPr/>
          </p:nvPicPr>
          <p:blipFill>
            <a:blip r:embed="rId24" cstate="print"/>
            <a:stretch>
              <a:fillRect/>
            </a:stretch>
          </p:blipFill>
          <p:spPr>
            <a:xfrm>
              <a:off x="33698887" y="15169952"/>
              <a:ext cx="4261597" cy="2743200"/>
            </a:xfrm>
            <a:prstGeom prst="rect">
              <a:avLst/>
            </a:prstGeom>
            <a:ln>
              <a:noFill/>
            </a:ln>
            <a:effectLst>
              <a:outerShdw blurRad="292100" dist="139700" dir="2700000" algn="tl" rotWithShape="0">
                <a:srgbClr val="333333">
                  <a:alpha val="65000"/>
                </a:srgbClr>
              </a:outerShdw>
            </a:effectLst>
          </p:spPr>
        </p:pic>
      </p:grpSp>
      <p:sp>
        <p:nvSpPr>
          <p:cNvPr id="207" name="Text Box 253"/>
          <p:cNvSpPr txBox="1">
            <a:spLocks noChangeArrowheads="1"/>
          </p:cNvSpPr>
          <p:nvPr/>
        </p:nvSpPr>
        <p:spPr bwMode="auto">
          <a:xfrm>
            <a:off x="26151172" y="19274408"/>
            <a:ext cx="11773308" cy="389448"/>
          </a:xfrm>
          <a:prstGeom prst="rect">
            <a:avLst/>
          </a:prstGeom>
          <a:noFill/>
          <a:ln w="9525" algn="ctr">
            <a:noFill/>
            <a:miter lim="800000"/>
            <a:headEnd/>
            <a:tailEnd/>
          </a:ln>
        </p:spPr>
        <p:txBody>
          <a:bodyPr wrap="square" lIns="96122" tIns="48061" rIns="96122" bIns="48061">
            <a:spAutoFit/>
          </a:bodyPr>
          <a:lstStyle/>
          <a:p>
            <a:pPr marL="5007" indent="-5007" algn="just" defTabSz="812696">
              <a:spcBef>
                <a:spcPct val="50000"/>
              </a:spcBef>
            </a:pPr>
            <a:r>
              <a:rPr lang="en-US" sz="1900" b="1" i="1" dirty="0" smtClean="0">
                <a:latin typeface="Arial" pitchFamily="34" charset="0"/>
                <a:cs typeface="Arial" pitchFamily="34" charset="0"/>
              </a:rPr>
              <a:t>Figure 15</a:t>
            </a:r>
            <a:r>
              <a:rPr lang="en-US" sz="1900" i="1" dirty="0" smtClean="0">
                <a:latin typeface="Arial" pitchFamily="34" charset="0"/>
                <a:cs typeface="Arial" pitchFamily="34" charset="0"/>
              </a:rPr>
              <a:t>. First fringe laboratory set-up with the fringe tracker beam combiner.</a:t>
            </a:r>
          </a:p>
        </p:txBody>
      </p:sp>
      <p:sp>
        <p:nvSpPr>
          <p:cNvPr id="208" name="TextBox 207"/>
          <p:cNvSpPr txBox="1"/>
          <p:nvPr/>
        </p:nvSpPr>
        <p:spPr>
          <a:xfrm>
            <a:off x="26183447" y="19526436"/>
            <a:ext cx="11813041" cy="2036053"/>
          </a:xfrm>
          <a:prstGeom prst="rect">
            <a:avLst/>
          </a:prstGeom>
          <a:noFill/>
        </p:spPr>
        <p:txBody>
          <a:bodyPr wrap="square" lIns="96122" tIns="48061" rIns="96122" bIns="48061" rtlCol="0">
            <a:spAutoFit/>
          </a:bodyPr>
          <a:lstStyle/>
          <a:p>
            <a:pPr algn="just"/>
            <a:r>
              <a:rPr lang="en-US" sz="2100" b="1" dirty="0" smtClean="0">
                <a:latin typeface="Arial" pitchFamily="34" charset="0"/>
                <a:cs typeface="Arial" pitchFamily="34" charset="0"/>
              </a:rPr>
              <a:t>Figure 15 </a:t>
            </a:r>
            <a:r>
              <a:rPr lang="en-US" sz="2100" dirty="0" smtClean="0">
                <a:latin typeface="Arial" pitchFamily="34" charset="0"/>
                <a:cs typeface="Arial" pitchFamily="34" charset="0"/>
              </a:rPr>
              <a:t>shows the assembled fringe tracker beam combiner at the MRO laboratory on the NMT campus. In addition to the beam combiner, a mock switchyard, delay line, and white light injection apparatus was constructed so that white light fringes could be generated in the lab. The red and blue lines show one of the six non-redundant combination paths through the combiner. </a:t>
            </a:r>
            <a:r>
              <a:rPr lang="en-US" sz="2100" b="1" dirty="0" smtClean="0">
                <a:latin typeface="Arial" pitchFamily="34" charset="0"/>
                <a:cs typeface="Arial" pitchFamily="34" charset="0"/>
              </a:rPr>
              <a:t>Figures 16-21</a:t>
            </a:r>
            <a:r>
              <a:rPr lang="en-US" sz="2100" dirty="0" smtClean="0">
                <a:latin typeface="Arial" pitchFamily="34" charset="0"/>
                <a:cs typeface="Arial" pitchFamily="34" charset="0"/>
              </a:rPr>
              <a:t> show the results of the first fringe experiment for all six non-redundant combination paths. </a:t>
            </a:r>
            <a:r>
              <a:rPr lang="en-US" sz="2100" b="1" i="1" u="sng" dirty="0" smtClean="0">
                <a:latin typeface="Arial" pitchFamily="34" charset="0"/>
                <a:cs typeface="Arial" pitchFamily="34" charset="0"/>
              </a:rPr>
              <a:t>In all cases, the fringe visibilities agreed to within 99% of the predicted ideal values</a:t>
            </a:r>
            <a:r>
              <a:rPr lang="en-US" sz="2100" dirty="0" smtClean="0">
                <a:latin typeface="Arial" pitchFamily="34" charset="0"/>
                <a:cs typeface="Arial" pitchFamily="34" charset="0"/>
              </a:rPr>
              <a:t>.  </a:t>
            </a:r>
          </a:p>
        </p:txBody>
      </p:sp>
      <p:pic>
        <p:nvPicPr>
          <p:cNvPr id="223" name="Picture 222" descr="S3_S2.png"/>
          <p:cNvPicPr>
            <a:picLocks noChangeAspect="1"/>
          </p:cNvPicPr>
          <p:nvPr/>
        </p:nvPicPr>
        <p:blipFill>
          <a:blip r:embed="rId25" cstate="print"/>
          <a:stretch>
            <a:fillRect/>
          </a:stretch>
        </p:blipFill>
        <p:spPr>
          <a:xfrm>
            <a:off x="26331192" y="21719257"/>
            <a:ext cx="3779520" cy="2834640"/>
          </a:xfrm>
          <a:prstGeom prst="rect">
            <a:avLst/>
          </a:prstGeom>
          <a:ln>
            <a:noFill/>
          </a:ln>
          <a:effectLst>
            <a:outerShdw blurRad="292100" dist="139700" dir="2700000" algn="tl" rotWithShape="0">
              <a:srgbClr val="333333">
                <a:alpha val="65000"/>
              </a:srgbClr>
            </a:outerShdw>
          </a:effectLst>
        </p:spPr>
      </p:pic>
      <p:sp>
        <p:nvSpPr>
          <p:cNvPr id="222" name="Text Box 253"/>
          <p:cNvSpPr txBox="1">
            <a:spLocks noChangeArrowheads="1"/>
          </p:cNvSpPr>
          <p:nvPr/>
        </p:nvSpPr>
        <p:spPr bwMode="auto">
          <a:xfrm>
            <a:off x="26331192" y="21431225"/>
            <a:ext cx="3780420" cy="343282"/>
          </a:xfrm>
          <a:prstGeom prst="rect">
            <a:avLst/>
          </a:prstGeom>
          <a:noFill/>
          <a:ln w="9525" algn="ctr">
            <a:noFill/>
            <a:miter lim="800000"/>
            <a:headEnd/>
            <a:tailEnd/>
          </a:ln>
        </p:spPr>
        <p:txBody>
          <a:bodyPr wrap="square" lIns="96122" tIns="48061" rIns="96122" bIns="48061">
            <a:spAutoFit/>
          </a:bodyPr>
          <a:lstStyle/>
          <a:p>
            <a:pPr marL="5007" indent="-5007" algn="just" defTabSz="812696">
              <a:spcBef>
                <a:spcPct val="50000"/>
              </a:spcBef>
            </a:pPr>
            <a:r>
              <a:rPr lang="en-US" sz="1600" b="1" i="1" dirty="0" smtClean="0">
                <a:latin typeface="Arial" pitchFamily="34" charset="0"/>
                <a:cs typeface="Arial" pitchFamily="34" charset="0"/>
              </a:rPr>
              <a:t>Figure 16</a:t>
            </a:r>
            <a:r>
              <a:rPr lang="en-US" sz="1600" i="1" dirty="0" smtClean="0">
                <a:latin typeface="Arial" pitchFamily="34" charset="0"/>
                <a:cs typeface="Arial" pitchFamily="34" charset="0"/>
              </a:rPr>
              <a:t> S3 – S2 Combination. </a:t>
            </a:r>
            <a:endParaRPr lang="en-US" sz="1600" i="1" u="sng" dirty="0">
              <a:latin typeface="Arial" pitchFamily="34" charset="0"/>
              <a:cs typeface="Arial" pitchFamily="34" charset="0"/>
            </a:endParaRPr>
          </a:p>
        </p:txBody>
      </p:sp>
      <p:grpSp>
        <p:nvGrpSpPr>
          <p:cNvPr id="217" name="Group 206"/>
          <p:cNvGrpSpPr/>
          <p:nvPr/>
        </p:nvGrpSpPr>
        <p:grpSpPr>
          <a:xfrm>
            <a:off x="30255628" y="21431225"/>
            <a:ext cx="3780420" cy="3132348"/>
            <a:chOff x="30255628" y="27123280"/>
            <a:chExt cx="3780420" cy="3132348"/>
          </a:xfrm>
        </p:grpSpPr>
        <p:pic>
          <p:nvPicPr>
            <p:cNvPr id="219" name="Picture 218" descr="S1_W0.png"/>
            <p:cNvPicPr>
              <a:picLocks noChangeAspect="1"/>
            </p:cNvPicPr>
            <p:nvPr/>
          </p:nvPicPr>
          <p:blipFill>
            <a:blip r:embed="rId26" cstate="print"/>
            <a:stretch>
              <a:fillRect/>
            </a:stretch>
          </p:blipFill>
          <p:spPr>
            <a:xfrm>
              <a:off x="30255628" y="27420988"/>
              <a:ext cx="3779520" cy="2834640"/>
            </a:xfrm>
            <a:prstGeom prst="rect">
              <a:avLst/>
            </a:prstGeom>
            <a:ln>
              <a:noFill/>
            </a:ln>
            <a:effectLst>
              <a:outerShdw blurRad="292100" dist="139700" dir="2700000" algn="tl" rotWithShape="0">
                <a:srgbClr val="333333">
                  <a:alpha val="65000"/>
                </a:srgbClr>
              </a:outerShdw>
            </a:effectLst>
          </p:spPr>
        </p:pic>
        <p:sp>
          <p:nvSpPr>
            <p:cNvPr id="220" name="Text Box 253"/>
            <p:cNvSpPr txBox="1">
              <a:spLocks noChangeArrowheads="1"/>
            </p:cNvSpPr>
            <p:nvPr/>
          </p:nvSpPr>
          <p:spPr bwMode="auto">
            <a:xfrm>
              <a:off x="30255628" y="27123280"/>
              <a:ext cx="3780420" cy="343282"/>
            </a:xfrm>
            <a:prstGeom prst="rect">
              <a:avLst/>
            </a:prstGeom>
            <a:noFill/>
            <a:ln w="9525" algn="ctr">
              <a:noFill/>
              <a:miter lim="800000"/>
              <a:headEnd/>
              <a:tailEnd/>
            </a:ln>
          </p:spPr>
          <p:txBody>
            <a:bodyPr wrap="square" lIns="96122" tIns="48061" rIns="96122" bIns="48061">
              <a:spAutoFit/>
            </a:bodyPr>
            <a:lstStyle/>
            <a:p>
              <a:pPr marL="5007" indent="-5007" algn="just" defTabSz="812696">
                <a:spcBef>
                  <a:spcPct val="50000"/>
                </a:spcBef>
              </a:pPr>
              <a:r>
                <a:rPr lang="en-US" sz="1600" b="1" i="1" dirty="0" smtClean="0">
                  <a:latin typeface="Arial" pitchFamily="34" charset="0"/>
                  <a:cs typeface="Arial" pitchFamily="34" charset="0"/>
                </a:rPr>
                <a:t>Figure 17 </a:t>
              </a:r>
              <a:r>
                <a:rPr lang="en-US" sz="1600" i="1" dirty="0" smtClean="0">
                  <a:latin typeface="Arial" pitchFamily="34" charset="0"/>
                  <a:cs typeface="Arial" pitchFamily="34" charset="0"/>
                </a:rPr>
                <a:t>S1 – W0 Combination. </a:t>
              </a:r>
              <a:endParaRPr lang="en-US" sz="1600" i="1" u="sng" dirty="0">
                <a:latin typeface="Arial" pitchFamily="34" charset="0"/>
                <a:cs typeface="Arial" pitchFamily="34" charset="0"/>
              </a:endParaRPr>
            </a:p>
          </p:txBody>
        </p:sp>
      </p:grpSp>
      <p:grpSp>
        <p:nvGrpSpPr>
          <p:cNvPr id="213" name="Group 207"/>
          <p:cNvGrpSpPr/>
          <p:nvPr/>
        </p:nvGrpSpPr>
        <p:grpSpPr>
          <a:xfrm>
            <a:off x="34179164" y="21431225"/>
            <a:ext cx="3781320" cy="3132348"/>
            <a:chOff x="34179164" y="27123280"/>
            <a:chExt cx="3781320" cy="3132348"/>
          </a:xfrm>
        </p:grpSpPr>
        <p:pic>
          <p:nvPicPr>
            <p:cNvPr id="215" name="Picture 214" descr="W1_W0.png"/>
            <p:cNvPicPr>
              <a:picLocks noChangeAspect="1"/>
            </p:cNvPicPr>
            <p:nvPr/>
          </p:nvPicPr>
          <p:blipFill>
            <a:blip r:embed="rId27" cstate="print"/>
            <a:stretch>
              <a:fillRect/>
            </a:stretch>
          </p:blipFill>
          <p:spPr>
            <a:xfrm>
              <a:off x="34179164" y="27420988"/>
              <a:ext cx="3779520" cy="2834640"/>
            </a:xfrm>
            <a:prstGeom prst="rect">
              <a:avLst/>
            </a:prstGeom>
            <a:ln>
              <a:noFill/>
            </a:ln>
            <a:effectLst>
              <a:outerShdw blurRad="292100" dist="139700" dir="2700000" algn="tl" rotWithShape="0">
                <a:srgbClr val="333333">
                  <a:alpha val="65000"/>
                </a:srgbClr>
              </a:outerShdw>
            </a:effectLst>
          </p:spPr>
        </p:pic>
        <p:sp>
          <p:nvSpPr>
            <p:cNvPr id="216" name="Text Box 253"/>
            <p:cNvSpPr txBox="1">
              <a:spLocks noChangeArrowheads="1"/>
            </p:cNvSpPr>
            <p:nvPr/>
          </p:nvSpPr>
          <p:spPr bwMode="auto">
            <a:xfrm>
              <a:off x="34180064" y="27123280"/>
              <a:ext cx="3780420" cy="343282"/>
            </a:xfrm>
            <a:prstGeom prst="rect">
              <a:avLst/>
            </a:prstGeom>
            <a:noFill/>
            <a:ln w="9525" algn="ctr">
              <a:noFill/>
              <a:miter lim="800000"/>
              <a:headEnd/>
              <a:tailEnd/>
            </a:ln>
          </p:spPr>
          <p:txBody>
            <a:bodyPr wrap="square" lIns="96122" tIns="48061" rIns="96122" bIns="48061">
              <a:spAutoFit/>
            </a:bodyPr>
            <a:lstStyle/>
            <a:p>
              <a:pPr marL="5007" indent="-5007" algn="just" defTabSz="812696">
                <a:spcBef>
                  <a:spcPct val="50000"/>
                </a:spcBef>
              </a:pPr>
              <a:r>
                <a:rPr lang="en-US" sz="1600" b="1" i="1" dirty="0" smtClean="0">
                  <a:latin typeface="Arial" pitchFamily="34" charset="0"/>
                  <a:cs typeface="Arial" pitchFamily="34" charset="0"/>
                </a:rPr>
                <a:t>Figure 18 </a:t>
              </a:r>
              <a:r>
                <a:rPr lang="en-US" sz="1600" i="1" dirty="0" smtClean="0">
                  <a:latin typeface="Arial" pitchFamily="34" charset="0"/>
                  <a:cs typeface="Arial" pitchFamily="34" charset="0"/>
                </a:rPr>
                <a:t>W1 – W0 Combination. </a:t>
              </a:r>
              <a:endParaRPr lang="en-US" sz="1600" i="1" u="sng" dirty="0">
                <a:latin typeface="Arial" pitchFamily="34" charset="0"/>
                <a:cs typeface="Arial" pitchFamily="34" charset="0"/>
              </a:endParaRPr>
            </a:p>
          </p:txBody>
        </p:sp>
      </p:grpSp>
      <p:grpSp>
        <p:nvGrpSpPr>
          <p:cNvPr id="225" name="Group 224"/>
          <p:cNvGrpSpPr/>
          <p:nvPr/>
        </p:nvGrpSpPr>
        <p:grpSpPr>
          <a:xfrm>
            <a:off x="26331192" y="24540668"/>
            <a:ext cx="11629292" cy="3158676"/>
            <a:chOff x="26331192" y="32523880"/>
            <a:chExt cx="11629292" cy="3158676"/>
          </a:xfrm>
        </p:grpSpPr>
        <p:grpSp>
          <p:nvGrpSpPr>
            <p:cNvPr id="237" name="Group 189"/>
            <p:cNvGrpSpPr/>
            <p:nvPr/>
          </p:nvGrpSpPr>
          <p:grpSpPr>
            <a:xfrm>
              <a:off x="26331192" y="32523880"/>
              <a:ext cx="3780420" cy="3141918"/>
              <a:chOff x="26331192" y="32612646"/>
              <a:chExt cx="3780420" cy="3141918"/>
            </a:xfrm>
          </p:grpSpPr>
          <p:pic>
            <p:nvPicPr>
              <p:cNvPr id="239" name="Picture 238" descr="W2_W3.png"/>
              <p:cNvPicPr>
                <a:picLocks noChangeAspect="1"/>
              </p:cNvPicPr>
              <p:nvPr/>
            </p:nvPicPr>
            <p:blipFill>
              <a:blip r:embed="rId28" cstate="print"/>
              <a:stretch>
                <a:fillRect/>
              </a:stretch>
            </p:blipFill>
            <p:spPr>
              <a:xfrm>
                <a:off x="26331192" y="32919924"/>
                <a:ext cx="3779520" cy="2834640"/>
              </a:xfrm>
              <a:prstGeom prst="rect">
                <a:avLst/>
              </a:prstGeom>
              <a:ln>
                <a:noFill/>
              </a:ln>
              <a:effectLst>
                <a:outerShdw blurRad="292100" dist="139700" dir="2700000" algn="tl" rotWithShape="0">
                  <a:srgbClr val="333333">
                    <a:alpha val="65000"/>
                  </a:srgbClr>
                </a:outerShdw>
              </a:effectLst>
            </p:spPr>
          </p:pic>
          <p:sp>
            <p:nvSpPr>
              <p:cNvPr id="240" name="Text Box 253"/>
              <p:cNvSpPr txBox="1">
                <a:spLocks noChangeArrowheads="1"/>
              </p:cNvSpPr>
              <p:nvPr/>
            </p:nvSpPr>
            <p:spPr bwMode="auto">
              <a:xfrm>
                <a:off x="26331192" y="32612646"/>
                <a:ext cx="3780420" cy="343282"/>
              </a:xfrm>
              <a:prstGeom prst="rect">
                <a:avLst/>
              </a:prstGeom>
              <a:noFill/>
              <a:ln w="9525" algn="ctr">
                <a:noFill/>
                <a:miter lim="800000"/>
                <a:headEnd/>
                <a:tailEnd/>
              </a:ln>
            </p:spPr>
            <p:txBody>
              <a:bodyPr wrap="square" lIns="96122" tIns="48061" rIns="96122" bIns="48061">
                <a:spAutoFit/>
              </a:bodyPr>
              <a:lstStyle/>
              <a:p>
                <a:pPr marL="5007" indent="-5007" algn="just" defTabSz="812696">
                  <a:spcBef>
                    <a:spcPct val="50000"/>
                  </a:spcBef>
                </a:pPr>
                <a:r>
                  <a:rPr lang="en-US" sz="1600" b="1" i="1" dirty="0" smtClean="0">
                    <a:latin typeface="Arial" pitchFamily="34" charset="0"/>
                    <a:cs typeface="Arial" pitchFamily="34" charset="0"/>
                  </a:rPr>
                  <a:t>Figure 19 </a:t>
                </a:r>
                <a:r>
                  <a:rPr lang="en-US" sz="1600" i="1" dirty="0" smtClean="0">
                    <a:latin typeface="Arial" pitchFamily="34" charset="0"/>
                    <a:cs typeface="Arial" pitchFamily="34" charset="0"/>
                  </a:rPr>
                  <a:t>W2 – W3 Combination. </a:t>
                </a:r>
                <a:endParaRPr lang="en-US" sz="1600" i="1" u="sng" dirty="0">
                  <a:latin typeface="Arial" pitchFamily="34" charset="0"/>
                  <a:cs typeface="Arial" pitchFamily="34" charset="0"/>
                </a:endParaRPr>
              </a:p>
            </p:txBody>
          </p:sp>
        </p:grpSp>
        <p:grpSp>
          <p:nvGrpSpPr>
            <p:cNvPr id="233" name="Group 215"/>
            <p:cNvGrpSpPr/>
            <p:nvPr/>
          </p:nvGrpSpPr>
          <p:grpSpPr>
            <a:xfrm>
              <a:off x="30255628" y="32559884"/>
              <a:ext cx="3780420" cy="3122672"/>
              <a:chOff x="30255628" y="32559884"/>
              <a:chExt cx="3780420" cy="3122672"/>
            </a:xfrm>
          </p:grpSpPr>
          <p:pic>
            <p:nvPicPr>
              <p:cNvPr id="235" name="Picture 234" descr="W0_N1.png"/>
              <p:cNvPicPr>
                <a:picLocks noChangeAspect="1"/>
              </p:cNvPicPr>
              <p:nvPr/>
            </p:nvPicPr>
            <p:blipFill>
              <a:blip r:embed="rId29" cstate="print"/>
              <a:stretch>
                <a:fillRect/>
              </a:stretch>
            </p:blipFill>
            <p:spPr>
              <a:xfrm>
                <a:off x="30255628" y="32847916"/>
                <a:ext cx="3779520" cy="2834640"/>
              </a:xfrm>
              <a:prstGeom prst="rect">
                <a:avLst/>
              </a:prstGeom>
              <a:ln>
                <a:noFill/>
              </a:ln>
              <a:effectLst>
                <a:outerShdw blurRad="292100" dist="139700" dir="2700000" algn="tl" rotWithShape="0">
                  <a:srgbClr val="333333">
                    <a:alpha val="65000"/>
                  </a:srgbClr>
                </a:outerShdw>
              </a:effectLst>
            </p:spPr>
          </p:pic>
          <p:sp>
            <p:nvSpPr>
              <p:cNvPr id="236" name="Text Box 253"/>
              <p:cNvSpPr txBox="1">
                <a:spLocks noChangeArrowheads="1"/>
              </p:cNvSpPr>
              <p:nvPr/>
            </p:nvSpPr>
            <p:spPr bwMode="auto">
              <a:xfrm>
                <a:off x="30255628" y="32559884"/>
                <a:ext cx="3780420" cy="343282"/>
              </a:xfrm>
              <a:prstGeom prst="rect">
                <a:avLst/>
              </a:prstGeom>
              <a:noFill/>
              <a:ln w="9525" algn="ctr">
                <a:noFill/>
                <a:miter lim="800000"/>
                <a:headEnd/>
                <a:tailEnd/>
              </a:ln>
            </p:spPr>
            <p:txBody>
              <a:bodyPr wrap="square" lIns="96122" tIns="48061" rIns="96122" bIns="48061">
                <a:spAutoFit/>
              </a:bodyPr>
              <a:lstStyle/>
              <a:p>
                <a:pPr marL="5007" indent="-5007" algn="just" defTabSz="812696">
                  <a:spcBef>
                    <a:spcPct val="50000"/>
                  </a:spcBef>
                </a:pPr>
                <a:r>
                  <a:rPr lang="en-US" sz="1600" b="1" i="1" dirty="0" smtClean="0">
                    <a:latin typeface="Arial" pitchFamily="34" charset="0"/>
                    <a:cs typeface="Arial" pitchFamily="34" charset="0"/>
                  </a:rPr>
                  <a:t>Figure 20 </a:t>
                </a:r>
                <a:r>
                  <a:rPr lang="en-US" sz="1600" i="1" dirty="0" smtClean="0">
                    <a:latin typeface="Arial" pitchFamily="34" charset="0"/>
                    <a:cs typeface="Arial" pitchFamily="34" charset="0"/>
                  </a:rPr>
                  <a:t>W0 – N1 Combination. </a:t>
                </a:r>
                <a:endParaRPr lang="en-US" sz="1600" i="1" u="sng" dirty="0">
                  <a:latin typeface="Arial" pitchFamily="34" charset="0"/>
                  <a:cs typeface="Arial" pitchFamily="34" charset="0"/>
                </a:endParaRPr>
              </a:p>
            </p:txBody>
          </p:sp>
        </p:grpSp>
        <p:grpSp>
          <p:nvGrpSpPr>
            <p:cNvPr id="229" name="Group 214"/>
            <p:cNvGrpSpPr/>
            <p:nvPr/>
          </p:nvGrpSpPr>
          <p:grpSpPr>
            <a:xfrm>
              <a:off x="34179164" y="32559884"/>
              <a:ext cx="3781320" cy="3122672"/>
              <a:chOff x="34179164" y="32559884"/>
              <a:chExt cx="3781320" cy="3122672"/>
            </a:xfrm>
          </p:grpSpPr>
          <p:pic>
            <p:nvPicPr>
              <p:cNvPr id="231" name="Picture 230" descr="N1_N2.png"/>
              <p:cNvPicPr>
                <a:picLocks noChangeAspect="1"/>
              </p:cNvPicPr>
              <p:nvPr/>
            </p:nvPicPr>
            <p:blipFill>
              <a:blip r:embed="rId30" cstate="print"/>
              <a:stretch>
                <a:fillRect/>
              </a:stretch>
            </p:blipFill>
            <p:spPr>
              <a:xfrm>
                <a:off x="34179164" y="32847916"/>
                <a:ext cx="3779520" cy="2834640"/>
              </a:xfrm>
              <a:prstGeom prst="rect">
                <a:avLst/>
              </a:prstGeom>
              <a:ln>
                <a:noFill/>
              </a:ln>
              <a:effectLst>
                <a:outerShdw blurRad="292100" dist="139700" dir="2700000" algn="tl" rotWithShape="0">
                  <a:srgbClr val="333333">
                    <a:alpha val="65000"/>
                  </a:srgbClr>
                </a:outerShdw>
              </a:effectLst>
            </p:spPr>
          </p:pic>
          <p:sp>
            <p:nvSpPr>
              <p:cNvPr id="232" name="Text Box 253"/>
              <p:cNvSpPr txBox="1">
                <a:spLocks noChangeArrowheads="1"/>
              </p:cNvSpPr>
              <p:nvPr/>
            </p:nvSpPr>
            <p:spPr bwMode="auto">
              <a:xfrm>
                <a:off x="34180064" y="32559884"/>
                <a:ext cx="3780420" cy="343282"/>
              </a:xfrm>
              <a:prstGeom prst="rect">
                <a:avLst/>
              </a:prstGeom>
              <a:noFill/>
              <a:ln w="9525" algn="ctr">
                <a:noFill/>
                <a:miter lim="800000"/>
                <a:headEnd/>
                <a:tailEnd/>
              </a:ln>
            </p:spPr>
            <p:txBody>
              <a:bodyPr wrap="square" lIns="96122" tIns="48061" rIns="96122" bIns="48061">
                <a:spAutoFit/>
              </a:bodyPr>
              <a:lstStyle/>
              <a:p>
                <a:pPr marL="5007" indent="-5007" algn="just" defTabSz="812696">
                  <a:spcBef>
                    <a:spcPct val="50000"/>
                  </a:spcBef>
                </a:pPr>
                <a:r>
                  <a:rPr lang="en-US" sz="1600" b="1" i="1" dirty="0" smtClean="0">
                    <a:latin typeface="Arial" pitchFamily="34" charset="0"/>
                    <a:cs typeface="Arial" pitchFamily="34" charset="0"/>
                  </a:rPr>
                  <a:t>Figure 21 </a:t>
                </a:r>
                <a:r>
                  <a:rPr lang="en-US" sz="1600" i="1" dirty="0" smtClean="0">
                    <a:latin typeface="Arial" pitchFamily="34" charset="0"/>
                    <a:cs typeface="Arial" pitchFamily="34" charset="0"/>
                  </a:rPr>
                  <a:t>N1 – N2 Combination. </a:t>
                </a:r>
                <a:endParaRPr lang="en-US" sz="1600" i="1" u="sng" dirty="0">
                  <a:latin typeface="Arial" pitchFamily="34" charset="0"/>
                  <a:cs typeface="Arial" pitchFamily="34" charset="0"/>
                </a:endParaRPr>
              </a:p>
            </p:txBody>
          </p:sp>
        </p:grpSp>
      </p:grpSp>
      <p:sp>
        <p:nvSpPr>
          <p:cNvPr id="241" name="Round Diagonal Corner Rectangle 240"/>
          <p:cNvSpPr/>
          <p:nvPr/>
        </p:nvSpPr>
        <p:spPr>
          <a:xfrm>
            <a:off x="26151172" y="28464436"/>
            <a:ext cx="11881320" cy="9784080"/>
          </a:xfrm>
          <a:prstGeom prst="round2DiagRect">
            <a:avLst>
              <a:gd name="adj1" fmla="val 0"/>
              <a:gd name="adj2" fmla="val 2351"/>
            </a:avLst>
          </a:prstGeom>
          <a:gradFill>
            <a:gsLst>
              <a:gs pos="0">
                <a:schemeClr val="bg1">
                  <a:lumMod val="95000"/>
                  <a:shade val="30000"/>
                  <a:satMod val="115000"/>
                  <a:alpha val="20000"/>
                </a:schemeClr>
              </a:gs>
              <a:gs pos="50000">
                <a:schemeClr val="bg1">
                  <a:lumMod val="95000"/>
                  <a:shade val="67500"/>
                  <a:satMod val="115000"/>
                </a:schemeClr>
              </a:gs>
              <a:gs pos="100000">
                <a:schemeClr val="bg1">
                  <a:lumMod val="95000"/>
                  <a:shade val="100000"/>
                  <a:satMod val="115000"/>
                </a:schemeClr>
              </a:gs>
            </a:gsLst>
            <a:lin ang="162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095" tIns="48048" rIns="96095" bIns="48048" rtlCol="0" anchor="ctr"/>
          <a:lstStyle/>
          <a:p>
            <a:pPr algn="ctr"/>
            <a:endParaRPr lang="en-US" dirty="0"/>
          </a:p>
        </p:txBody>
      </p:sp>
      <p:sp>
        <p:nvSpPr>
          <p:cNvPr id="242" name="TextBox 241"/>
          <p:cNvSpPr txBox="1"/>
          <p:nvPr/>
        </p:nvSpPr>
        <p:spPr>
          <a:xfrm>
            <a:off x="30151747" y="27850385"/>
            <a:ext cx="4217824" cy="533035"/>
          </a:xfrm>
          <a:prstGeom prst="round2DiagRect">
            <a:avLst/>
          </a:prstGeom>
          <a:solidFill>
            <a:schemeClr val="bg1">
              <a:alpha val="23000"/>
            </a:schemeClr>
          </a:solidFill>
          <a:ln>
            <a:solidFill>
              <a:schemeClr val="tx1"/>
            </a:solidFill>
          </a:ln>
        </p:spPr>
        <p:style>
          <a:lnRef idx="2">
            <a:schemeClr val="dk1"/>
          </a:lnRef>
          <a:fillRef idx="1">
            <a:schemeClr val="lt1"/>
          </a:fillRef>
          <a:effectRef idx="0">
            <a:schemeClr val="dk1"/>
          </a:effectRef>
          <a:fontRef idx="minor">
            <a:schemeClr val="dk1"/>
          </a:fontRef>
        </p:style>
        <p:txBody>
          <a:bodyPr wrap="square" lIns="96122" tIns="48061" rIns="96122" bIns="48061" rtlCol="0">
            <a:spAutoFit/>
          </a:bodyPr>
          <a:lstStyle/>
          <a:p>
            <a:pPr algn="ctr"/>
            <a:r>
              <a:rPr lang="en-US" sz="2500" b="1" dirty="0" smtClean="0">
                <a:solidFill>
                  <a:schemeClr val="tx1">
                    <a:lumMod val="95000"/>
                    <a:lumOff val="5000"/>
                  </a:schemeClr>
                </a:solidFill>
                <a:effectLst>
                  <a:outerShdw blurRad="38100" dist="38100" dir="2700000" algn="tl">
                    <a:srgbClr val="000000">
                      <a:alpha val="43137"/>
                    </a:srgbClr>
                  </a:outerShdw>
                </a:effectLst>
                <a:latin typeface="Palatino Linotype" pitchFamily="18" charset="0"/>
              </a:rPr>
              <a:t>SCIENCE SIMULATIONS</a:t>
            </a:r>
            <a:endParaRPr lang="en-US" sz="2500" b="1" dirty="0">
              <a:solidFill>
                <a:schemeClr val="tx1">
                  <a:lumMod val="95000"/>
                  <a:lumOff val="5000"/>
                </a:schemeClr>
              </a:solidFill>
              <a:effectLst>
                <a:outerShdw blurRad="38100" dist="38100" dir="2700000" algn="tl">
                  <a:srgbClr val="000000">
                    <a:alpha val="43137"/>
                  </a:srgbClr>
                </a:outerShdw>
              </a:effectLst>
            </a:endParaRPr>
          </a:p>
        </p:txBody>
      </p:sp>
      <p:sp>
        <p:nvSpPr>
          <p:cNvPr id="243" name="TextBox 242"/>
          <p:cNvSpPr txBox="1"/>
          <p:nvPr/>
        </p:nvSpPr>
        <p:spPr>
          <a:xfrm>
            <a:off x="33871753" y="28483243"/>
            <a:ext cx="4160739" cy="4621376"/>
          </a:xfrm>
          <a:prstGeom prst="rect">
            <a:avLst/>
          </a:prstGeom>
          <a:noFill/>
        </p:spPr>
        <p:txBody>
          <a:bodyPr wrap="square" lIns="96122" tIns="48061" rIns="96122" bIns="48061" rtlCol="0">
            <a:spAutoFit/>
          </a:bodyPr>
          <a:lstStyle/>
          <a:p>
            <a:pPr algn="just"/>
            <a:r>
              <a:rPr lang="en-US" sz="2100" dirty="0" smtClean="0">
                <a:latin typeface="Arial" pitchFamily="34" charset="0"/>
                <a:cs typeface="Arial" pitchFamily="34" charset="0"/>
              </a:rPr>
              <a:t>Presented here are simulated </a:t>
            </a:r>
            <a:r>
              <a:rPr lang="en-GB" sz="2100" dirty="0" smtClean="0">
                <a:latin typeface="Arial" pitchFamily="34" charset="0"/>
                <a:cs typeface="Arial" pitchFamily="34" charset="0"/>
              </a:rPr>
              <a:t>reconstructed images of clumpy dust structures surrounding Active Galactic Nuclei and geosynchronous satellites with the Interferometer. </a:t>
            </a:r>
            <a:r>
              <a:rPr lang="en-US" sz="2100" dirty="0" smtClean="0">
                <a:latin typeface="Arial" pitchFamily="34" charset="0"/>
                <a:cs typeface="Arial" pitchFamily="34" charset="0"/>
              </a:rPr>
              <a:t>Simulated datasets in OIFITS format (see </a:t>
            </a:r>
            <a:r>
              <a:rPr lang="en-US" sz="2100" u="sng" dirty="0" err="1" smtClean="0">
                <a:latin typeface="Arial" pitchFamily="34" charset="0"/>
                <a:cs typeface="Arial" pitchFamily="34" charset="0"/>
              </a:rPr>
              <a:t>Pauls</a:t>
            </a:r>
            <a:r>
              <a:rPr lang="en-US" sz="2100" u="sng" dirty="0" smtClean="0">
                <a:latin typeface="Arial" pitchFamily="34" charset="0"/>
                <a:cs typeface="Arial" pitchFamily="34" charset="0"/>
              </a:rPr>
              <a:t> et al, PASP 2005</a:t>
            </a:r>
            <a:r>
              <a:rPr lang="en-US" sz="2100" dirty="0" smtClean="0">
                <a:latin typeface="Arial" pitchFamily="34" charset="0"/>
                <a:cs typeface="Arial" pitchFamily="34" charset="0"/>
              </a:rPr>
              <a:t>) were prepared by evaluating the discrete Fourier transform of the model image at spatial frequencies corresponding to the measured projected baselines, converting    to      interferometric</a:t>
            </a:r>
            <a:endParaRPr lang="en-GB" sz="2100" dirty="0" smtClean="0">
              <a:solidFill>
                <a:srgbClr val="FF0000"/>
              </a:solidFill>
              <a:latin typeface="Arial" pitchFamily="34" charset="0"/>
              <a:cs typeface="Arial" pitchFamily="34" charset="0"/>
            </a:endParaRPr>
          </a:p>
        </p:txBody>
      </p:sp>
      <p:pic>
        <p:nvPicPr>
          <p:cNvPr id="2062" name="Picture 14"/>
          <p:cNvPicPr>
            <a:picLocks noChangeAspect="1" noChangeArrowheads="1"/>
          </p:cNvPicPr>
          <p:nvPr/>
        </p:nvPicPr>
        <p:blipFill>
          <a:blip r:embed="rId31" cstate="print"/>
          <a:srcRect/>
          <a:stretch>
            <a:fillRect/>
          </a:stretch>
        </p:blipFill>
        <p:spPr bwMode="auto">
          <a:xfrm>
            <a:off x="32019823" y="34180064"/>
            <a:ext cx="5832649" cy="3996444"/>
          </a:xfrm>
          <a:prstGeom prst="rect">
            <a:avLst/>
          </a:prstGeom>
          <a:noFill/>
          <a:ln w="9525">
            <a:noFill/>
            <a:miter lim="800000"/>
            <a:headEnd/>
            <a:tailEnd/>
          </a:ln>
        </p:spPr>
      </p:pic>
      <p:sp>
        <p:nvSpPr>
          <p:cNvPr id="277" name="TextBox 276"/>
          <p:cNvSpPr txBox="1"/>
          <p:nvPr/>
        </p:nvSpPr>
        <p:spPr>
          <a:xfrm>
            <a:off x="26151172" y="34129455"/>
            <a:ext cx="5868652" cy="3975045"/>
          </a:xfrm>
          <a:prstGeom prst="rect">
            <a:avLst/>
          </a:prstGeom>
          <a:noFill/>
        </p:spPr>
        <p:txBody>
          <a:bodyPr wrap="square" lIns="96122" tIns="48061" rIns="96122" bIns="48061" rtlCol="0">
            <a:spAutoFit/>
          </a:bodyPr>
          <a:lstStyle/>
          <a:p>
            <a:pPr algn="just"/>
            <a:r>
              <a:rPr lang="en-US" sz="2100" dirty="0" smtClean="0">
                <a:latin typeface="Arial" pitchFamily="34" charset="0"/>
                <a:cs typeface="Arial" pitchFamily="34" charset="0"/>
              </a:rPr>
              <a:t>(left) and simulation results (right) for two AGN with a 4, 6, and 8 telescope array. Both are  pole-on(at 60 </a:t>
            </a:r>
            <a:r>
              <a:rPr lang="en-US" sz="2100" dirty="0" err="1" smtClean="0">
                <a:latin typeface="Arial" pitchFamily="34" charset="0"/>
                <a:cs typeface="Arial" pitchFamily="34" charset="0"/>
              </a:rPr>
              <a:t>Mpc</a:t>
            </a:r>
            <a:r>
              <a:rPr lang="en-US" sz="2100" dirty="0" smtClean="0">
                <a:latin typeface="Arial" pitchFamily="34" charset="0"/>
                <a:cs typeface="Arial" pitchFamily="34" charset="0"/>
              </a:rPr>
              <a:t>) and edge-on (at 30 </a:t>
            </a:r>
            <a:r>
              <a:rPr lang="en-US" sz="2100" dirty="0" err="1" smtClean="0">
                <a:latin typeface="Arial" pitchFamily="34" charset="0"/>
                <a:cs typeface="Arial" pitchFamily="34" charset="0"/>
              </a:rPr>
              <a:t>Mpc</a:t>
            </a:r>
            <a:r>
              <a:rPr lang="en-US" sz="2100" dirty="0" smtClean="0">
                <a:latin typeface="Arial" pitchFamily="34" charset="0"/>
                <a:cs typeface="Arial" pitchFamily="34" charset="0"/>
              </a:rPr>
              <a:t>) cases with integrated K-</a:t>
            </a:r>
            <a:r>
              <a:rPr lang="en-US" sz="2100" dirty="0" err="1" smtClean="0">
                <a:latin typeface="Arial" pitchFamily="34" charset="0"/>
                <a:cs typeface="Arial" pitchFamily="34" charset="0"/>
              </a:rPr>
              <a:t>mags</a:t>
            </a:r>
            <a:r>
              <a:rPr lang="en-US" sz="2100" dirty="0" smtClean="0">
                <a:latin typeface="Arial" pitchFamily="34" charset="0"/>
                <a:cs typeface="Arial" pitchFamily="34" charset="0"/>
              </a:rPr>
              <a:t> of 10.8/10.6. The AGN were observed using 5 spectral channels across the K band (see </a:t>
            </a:r>
            <a:r>
              <a:rPr lang="en-US" sz="2100" b="1" i="1" u="sng" dirty="0" smtClean="0">
                <a:latin typeface="Arial" pitchFamily="34" charset="0"/>
                <a:cs typeface="Arial" pitchFamily="34" charset="0"/>
              </a:rPr>
              <a:t>Creech-</a:t>
            </a:r>
            <a:r>
              <a:rPr lang="en-US" sz="2100" b="1" i="1" u="sng" dirty="0" err="1" smtClean="0">
                <a:latin typeface="Arial" pitchFamily="34" charset="0"/>
                <a:cs typeface="Arial" pitchFamily="34" charset="0"/>
              </a:rPr>
              <a:t>Eakman</a:t>
            </a:r>
            <a:r>
              <a:rPr lang="en-US" sz="2100" b="1" i="1" u="sng" dirty="0" smtClean="0">
                <a:latin typeface="Arial" pitchFamily="34" charset="0"/>
                <a:cs typeface="Arial" pitchFamily="34" charset="0"/>
              </a:rPr>
              <a:t> et al, SPIE 2010</a:t>
            </a:r>
            <a:r>
              <a:rPr lang="en-US" sz="2100" dirty="0" smtClean="0">
                <a:latin typeface="Arial" pitchFamily="34" charset="0"/>
                <a:cs typeface="Arial" pitchFamily="34" charset="0"/>
              </a:rPr>
              <a:t>). </a:t>
            </a:r>
            <a:r>
              <a:rPr lang="en-US" sz="2100" b="1" dirty="0" smtClean="0">
                <a:latin typeface="Arial" pitchFamily="34" charset="0"/>
                <a:cs typeface="Arial" pitchFamily="34" charset="0"/>
              </a:rPr>
              <a:t>Figure 24 </a:t>
            </a:r>
            <a:r>
              <a:rPr lang="en-US" sz="2100" dirty="0" smtClean="0">
                <a:latin typeface="Arial" pitchFamily="34" charset="0"/>
                <a:cs typeface="Arial" pitchFamily="34" charset="0"/>
              </a:rPr>
              <a:t>at right is the truth (left) and simulation results (right) for a 10 telescope array where the source is a Boeing 601-bus geostationary satellite. In the truth image, the length of the solar panels is 26m (see </a:t>
            </a:r>
            <a:r>
              <a:rPr lang="en-US" sz="2100" b="1" i="1" u="sng" dirty="0" smtClean="0">
                <a:latin typeface="Arial" pitchFamily="34" charset="0"/>
                <a:cs typeface="Arial" pitchFamily="34" charset="0"/>
              </a:rPr>
              <a:t>Payne et al, IEEE 2011</a:t>
            </a:r>
            <a:r>
              <a:rPr lang="en-US" sz="2100" dirty="0" smtClean="0">
                <a:latin typeface="Arial" pitchFamily="34" charset="0"/>
                <a:cs typeface="Arial" pitchFamily="34" charset="0"/>
              </a:rPr>
              <a:t>).</a:t>
            </a:r>
            <a:endParaRPr lang="en-GB" sz="2100" dirty="0" smtClean="0">
              <a:solidFill>
                <a:srgbClr val="FF0000"/>
              </a:solidFill>
              <a:latin typeface="Arial" pitchFamily="34" charset="0"/>
              <a:cs typeface="Arial" pitchFamily="34" charset="0"/>
            </a:endParaRPr>
          </a:p>
        </p:txBody>
      </p:sp>
      <p:grpSp>
        <p:nvGrpSpPr>
          <p:cNvPr id="278" name="Group 277"/>
          <p:cNvGrpSpPr/>
          <p:nvPr/>
        </p:nvGrpSpPr>
        <p:grpSpPr>
          <a:xfrm>
            <a:off x="26115168" y="28203400"/>
            <a:ext cx="8712968" cy="4932548"/>
            <a:chOff x="10747499" y="14725848"/>
            <a:chExt cx="8712968" cy="4932548"/>
          </a:xfrm>
        </p:grpSpPr>
        <p:grpSp>
          <p:nvGrpSpPr>
            <p:cNvPr id="279" name="Group 69"/>
            <p:cNvGrpSpPr/>
            <p:nvPr/>
          </p:nvGrpSpPr>
          <p:grpSpPr>
            <a:xfrm>
              <a:off x="10819507" y="14941872"/>
              <a:ext cx="8640960" cy="2080828"/>
              <a:chOff x="10819507" y="14941872"/>
              <a:chExt cx="8640960" cy="2080828"/>
            </a:xfrm>
          </p:grpSpPr>
          <p:pic>
            <p:nvPicPr>
              <p:cNvPr id="289" name="Picture 288" descr="pole_on_truth.JPG"/>
              <p:cNvPicPr>
                <a:picLocks noChangeAspect="1"/>
              </p:cNvPicPr>
              <p:nvPr/>
            </p:nvPicPr>
            <p:blipFill>
              <a:blip r:embed="rId32" cstate="print"/>
              <a:stretch>
                <a:fillRect/>
              </a:stretch>
            </p:blipFill>
            <p:spPr>
              <a:xfrm>
                <a:off x="10855511" y="15193900"/>
                <a:ext cx="1823102" cy="1828800"/>
              </a:xfrm>
              <a:prstGeom prst="rect">
                <a:avLst/>
              </a:prstGeom>
            </p:spPr>
          </p:pic>
          <p:pic>
            <p:nvPicPr>
              <p:cNvPr id="290" name="Picture 289" descr="pole_on_8tel.JPG"/>
              <p:cNvPicPr>
                <a:picLocks noChangeAspect="1"/>
              </p:cNvPicPr>
              <p:nvPr/>
            </p:nvPicPr>
            <p:blipFill>
              <a:blip r:embed="rId33" cstate="print"/>
              <a:stretch>
                <a:fillRect/>
              </a:stretch>
            </p:blipFill>
            <p:spPr>
              <a:xfrm>
                <a:off x="12727719" y="15193900"/>
                <a:ext cx="1837413" cy="1828800"/>
              </a:xfrm>
              <a:prstGeom prst="rect">
                <a:avLst/>
              </a:prstGeom>
            </p:spPr>
          </p:pic>
          <p:pic>
            <p:nvPicPr>
              <p:cNvPr id="291" name="Picture 290" descr="pole_on_6tel.JPG"/>
              <p:cNvPicPr>
                <a:picLocks noChangeAspect="1"/>
              </p:cNvPicPr>
              <p:nvPr/>
            </p:nvPicPr>
            <p:blipFill>
              <a:blip r:embed="rId34" cstate="print"/>
              <a:stretch>
                <a:fillRect/>
              </a:stretch>
            </p:blipFill>
            <p:spPr>
              <a:xfrm>
                <a:off x="14620185" y="15193900"/>
                <a:ext cx="1851950" cy="1828800"/>
              </a:xfrm>
              <a:prstGeom prst="rect">
                <a:avLst/>
              </a:prstGeom>
            </p:spPr>
          </p:pic>
          <p:pic>
            <p:nvPicPr>
              <p:cNvPr id="292" name="Picture 291" descr="pole_on_4tel.JPG"/>
              <p:cNvPicPr>
                <a:picLocks noChangeAspect="1"/>
              </p:cNvPicPr>
              <p:nvPr/>
            </p:nvPicPr>
            <p:blipFill>
              <a:blip r:embed="rId35" cstate="print"/>
              <a:stretch>
                <a:fillRect/>
              </a:stretch>
            </p:blipFill>
            <p:spPr>
              <a:xfrm>
                <a:off x="16519561" y="15193900"/>
                <a:ext cx="1860786" cy="1828800"/>
              </a:xfrm>
              <a:prstGeom prst="rect">
                <a:avLst/>
              </a:prstGeom>
            </p:spPr>
          </p:pic>
          <p:sp>
            <p:nvSpPr>
              <p:cNvPr id="293" name="TextBox 292"/>
              <p:cNvSpPr txBox="1"/>
              <p:nvPr/>
            </p:nvSpPr>
            <p:spPr>
              <a:xfrm>
                <a:off x="10819507" y="14941872"/>
                <a:ext cx="8640960" cy="276999"/>
              </a:xfrm>
              <a:prstGeom prst="rect">
                <a:avLst/>
              </a:prstGeom>
              <a:noFill/>
            </p:spPr>
            <p:txBody>
              <a:bodyPr wrap="square" rtlCol="0">
                <a:spAutoFit/>
              </a:bodyPr>
              <a:lstStyle/>
              <a:p>
                <a:r>
                  <a:rPr lang="en-US" sz="1200" u="sng" dirty="0" smtClean="0"/>
                  <a:t>Fig 22</a:t>
                </a:r>
                <a:r>
                  <a:rPr lang="en-US" sz="1200" dirty="0" smtClean="0"/>
                  <a:t>:  Pole-on truth image                 8-telescope image                        6-telescope image                        4-telescope image</a:t>
                </a:r>
                <a:endParaRPr lang="en-US" sz="1200" dirty="0"/>
              </a:p>
            </p:txBody>
          </p:sp>
        </p:grpSp>
        <p:grpSp>
          <p:nvGrpSpPr>
            <p:cNvPr id="280" name="Group 79"/>
            <p:cNvGrpSpPr/>
            <p:nvPr/>
          </p:nvGrpSpPr>
          <p:grpSpPr>
            <a:xfrm>
              <a:off x="10796647" y="17250320"/>
              <a:ext cx="8640960" cy="2120044"/>
              <a:chOff x="10796647" y="17250320"/>
              <a:chExt cx="8640960" cy="2120044"/>
            </a:xfrm>
          </p:grpSpPr>
          <p:pic>
            <p:nvPicPr>
              <p:cNvPr id="284" name="Picture 283" descr="edge_on_4tel.JPG"/>
              <p:cNvPicPr>
                <a:picLocks noChangeAspect="1"/>
              </p:cNvPicPr>
              <p:nvPr/>
            </p:nvPicPr>
            <p:blipFill>
              <a:blip r:embed="rId36" cstate="print"/>
              <a:srcRect r="18581"/>
              <a:stretch>
                <a:fillRect/>
              </a:stretch>
            </p:blipFill>
            <p:spPr>
              <a:xfrm>
                <a:off x="16688159" y="17541564"/>
                <a:ext cx="1872208" cy="1828800"/>
              </a:xfrm>
              <a:prstGeom prst="rect">
                <a:avLst/>
              </a:prstGeom>
            </p:spPr>
          </p:pic>
          <p:pic>
            <p:nvPicPr>
              <p:cNvPr id="285" name="Picture 284" descr="edge_on_6tel.JPG"/>
              <p:cNvPicPr>
                <a:picLocks noChangeAspect="1"/>
              </p:cNvPicPr>
              <p:nvPr/>
            </p:nvPicPr>
            <p:blipFill>
              <a:blip r:embed="rId37" cstate="print"/>
              <a:srcRect r="18421"/>
              <a:stretch>
                <a:fillRect/>
              </a:stretch>
            </p:blipFill>
            <p:spPr>
              <a:xfrm>
                <a:off x="14779947" y="17541564"/>
                <a:ext cx="1872208" cy="1828800"/>
              </a:xfrm>
              <a:prstGeom prst="rect">
                <a:avLst/>
              </a:prstGeom>
            </p:spPr>
          </p:pic>
          <p:pic>
            <p:nvPicPr>
              <p:cNvPr id="286" name="Picture 285" descr="edge_on_8tel.JPG"/>
              <p:cNvPicPr>
                <a:picLocks noChangeAspect="1"/>
              </p:cNvPicPr>
              <p:nvPr/>
            </p:nvPicPr>
            <p:blipFill>
              <a:blip r:embed="rId38" cstate="print"/>
              <a:srcRect r="18581"/>
              <a:stretch>
                <a:fillRect/>
              </a:stretch>
            </p:blipFill>
            <p:spPr>
              <a:xfrm>
                <a:off x="12860687" y="17541564"/>
                <a:ext cx="1872208" cy="1828800"/>
              </a:xfrm>
              <a:prstGeom prst="rect">
                <a:avLst/>
              </a:prstGeom>
            </p:spPr>
          </p:pic>
          <p:pic>
            <p:nvPicPr>
              <p:cNvPr id="287" name="Picture 286" descr="edge_on_truth.JPG"/>
              <p:cNvPicPr>
                <a:picLocks noChangeAspect="1"/>
              </p:cNvPicPr>
              <p:nvPr/>
            </p:nvPicPr>
            <p:blipFill>
              <a:blip r:embed="rId39" cstate="print"/>
              <a:srcRect r="14121"/>
              <a:stretch>
                <a:fillRect/>
              </a:stretch>
            </p:blipFill>
            <p:spPr>
              <a:xfrm>
                <a:off x="10855511" y="17524228"/>
                <a:ext cx="1944216" cy="1828800"/>
              </a:xfrm>
              <a:prstGeom prst="rect">
                <a:avLst/>
              </a:prstGeom>
            </p:spPr>
          </p:pic>
          <p:sp>
            <p:nvSpPr>
              <p:cNvPr id="288" name="TextBox 287"/>
              <p:cNvSpPr txBox="1"/>
              <p:nvPr/>
            </p:nvSpPr>
            <p:spPr>
              <a:xfrm>
                <a:off x="10796647" y="17250320"/>
                <a:ext cx="8640960" cy="276999"/>
              </a:xfrm>
              <a:prstGeom prst="rect">
                <a:avLst/>
              </a:prstGeom>
              <a:noFill/>
            </p:spPr>
            <p:txBody>
              <a:bodyPr wrap="square" rtlCol="0">
                <a:spAutoFit/>
              </a:bodyPr>
              <a:lstStyle/>
              <a:p>
                <a:r>
                  <a:rPr lang="en-US" sz="1200" u="sng" dirty="0" smtClean="0"/>
                  <a:t>Fig 23</a:t>
                </a:r>
                <a:r>
                  <a:rPr lang="en-US" sz="1200" dirty="0" smtClean="0"/>
                  <a:t>:  Edge-on truth image                 8-telescope image                        6-telescope image                        4-telescope image</a:t>
                </a:r>
                <a:endParaRPr lang="en-US" sz="1200" dirty="0"/>
              </a:p>
            </p:txBody>
          </p:sp>
        </p:grpSp>
        <p:sp>
          <p:nvSpPr>
            <p:cNvPr id="281" name="Rectangle 280"/>
            <p:cNvSpPr/>
            <p:nvPr/>
          </p:nvSpPr>
          <p:spPr bwMode="auto">
            <a:xfrm>
              <a:off x="10747499" y="14725848"/>
              <a:ext cx="8640960" cy="4752528"/>
            </a:xfrm>
            <a:prstGeom prst="rect">
              <a:avLst/>
            </a:prstGeom>
            <a:no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8636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82" name="TextBox 281"/>
            <p:cNvSpPr txBox="1"/>
            <p:nvPr/>
          </p:nvSpPr>
          <p:spPr>
            <a:xfrm>
              <a:off x="12115651" y="16992212"/>
              <a:ext cx="7272808" cy="253916"/>
            </a:xfrm>
            <a:prstGeom prst="rect">
              <a:avLst/>
            </a:prstGeom>
            <a:noFill/>
          </p:spPr>
          <p:txBody>
            <a:bodyPr wrap="square" rtlCol="0">
              <a:spAutoFit/>
            </a:bodyPr>
            <a:lstStyle/>
            <a:p>
              <a:r>
                <a:rPr lang="en-US" sz="1050" u="sng" dirty="0" smtClean="0"/>
                <a:t>Projected baselines (m):</a:t>
              </a:r>
              <a:r>
                <a:rPr lang="en-US" sz="1050" dirty="0" smtClean="0"/>
                <a:t>               51-266                                                     51-216                                                       51-111</a:t>
              </a:r>
              <a:endParaRPr lang="en-US" sz="1050" dirty="0"/>
            </a:p>
          </p:txBody>
        </p:sp>
        <p:sp>
          <p:nvSpPr>
            <p:cNvPr id="283" name="TextBox 282"/>
            <p:cNvSpPr txBox="1"/>
            <p:nvPr/>
          </p:nvSpPr>
          <p:spPr>
            <a:xfrm>
              <a:off x="11611595" y="19404480"/>
              <a:ext cx="7272808" cy="253916"/>
            </a:xfrm>
            <a:prstGeom prst="rect">
              <a:avLst/>
            </a:prstGeom>
            <a:noFill/>
          </p:spPr>
          <p:txBody>
            <a:bodyPr wrap="square" rtlCol="0">
              <a:spAutoFit/>
            </a:bodyPr>
            <a:lstStyle/>
            <a:p>
              <a:r>
                <a:rPr lang="en-US" sz="1050" u="sng" dirty="0" smtClean="0"/>
                <a:t>Projected baselines (m):</a:t>
              </a:r>
              <a:r>
                <a:rPr lang="en-US" sz="1050" dirty="0" smtClean="0"/>
                <a:t>                    26-133                                                   26-108                                                     26-56</a:t>
              </a:r>
              <a:endParaRPr lang="en-US" sz="1050" dirty="0"/>
            </a:p>
          </p:txBody>
        </p:sp>
      </p:grpSp>
      <p:sp>
        <p:nvSpPr>
          <p:cNvPr id="294" name="TextBox 293"/>
          <p:cNvSpPr txBox="1"/>
          <p:nvPr/>
        </p:nvSpPr>
        <p:spPr>
          <a:xfrm>
            <a:off x="26151172" y="33099944"/>
            <a:ext cx="11881320" cy="1066557"/>
          </a:xfrm>
          <a:prstGeom prst="rect">
            <a:avLst/>
          </a:prstGeom>
          <a:noFill/>
        </p:spPr>
        <p:txBody>
          <a:bodyPr wrap="square" lIns="96122" tIns="48061" rIns="96122" bIns="48061" rtlCol="0">
            <a:spAutoFit/>
          </a:bodyPr>
          <a:lstStyle/>
          <a:p>
            <a:pPr algn="just"/>
            <a:r>
              <a:rPr lang="en-US" sz="2100" dirty="0" smtClean="0">
                <a:latin typeface="Arial" pitchFamily="34" charset="0"/>
                <a:cs typeface="Arial" pitchFamily="34" charset="0"/>
              </a:rPr>
              <a:t>observables, and adding Gaussian noise appropriate for the brightness of the targets. These datasets were input into the BSMEM maximum entropy imaging code developed at the University of Cambridge (see </a:t>
            </a:r>
            <a:r>
              <a:rPr lang="en-US" sz="2100" b="1" i="1" u="sng" dirty="0" smtClean="0">
                <a:latin typeface="Arial" pitchFamily="34" charset="0"/>
                <a:cs typeface="Arial" pitchFamily="34" charset="0"/>
              </a:rPr>
              <a:t>Baron &amp; Young, SPIE 2008</a:t>
            </a:r>
            <a:r>
              <a:rPr lang="en-US" sz="2100" dirty="0" smtClean="0">
                <a:latin typeface="Arial" pitchFamily="34" charset="0"/>
                <a:cs typeface="Arial" pitchFamily="34" charset="0"/>
              </a:rPr>
              <a:t>).</a:t>
            </a:r>
            <a:r>
              <a:rPr lang="en-US" sz="2100" b="1" dirty="0" smtClean="0">
                <a:latin typeface="Arial" pitchFamily="34" charset="0"/>
                <a:cs typeface="Arial" pitchFamily="34" charset="0"/>
              </a:rPr>
              <a:t> Figures 22 &amp; 23</a:t>
            </a:r>
            <a:r>
              <a:rPr lang="en-US" sz="2100" dirty="0" smtClean="0">
                <a:latin typeface="Arial" pitchFamily="34" charset="0"/>
                <a:cs typeface="Arial" pitchFamily="34" charset="0"/>
              </a:rPr>
              <a:t> above shows  the  truth images</a:t>
            </a:r>
            <a:endParaRPr lang="en-GB" sz="2100" dirty="0" smtClean="0">
              <a:solidFill>
                <a:srgbClr val="FF0000"/>
              </a:solidFill>
              <a:latin typeface="Arial" pitchFamily="34" charset="0"/>
              <a:cs typeface="Arial" pitchFamily="34" charset="0"/>
            </a:endParaRPr>
          </a:p>
        </p:txBody>
      </p:sp>
      <p:pic>
        <p:nvPicPr>
          <p:cNvPr id="2057" name="Picture 9"/>
          <p:cNvPicPr>
            <a:picLocks noChangeAspect="1" noChangeArrowheads="1"/>
          </p:cNvPicPr>
          <p:nvPr/>
        </p:nvPicPr>
        <p:blipFill>
          <a:blip r:embed="rId40" cstate="print"/>
          <a:srcRect/>
          <a:stretch>
            <a:fillRect/>
          </a:stretch>
        </p:blipFill>
        <p:spPr bwMode="auto">
          <a:xfrm>
            <a:off x="14989932" y="13981820"/>
            <a:ext cx="7463590" cy="4716524"/>
          </a:xfrm>
          <a:prstGeom prst="rect">
            <a:avLst/>
          </a:prstGeom>
          <a:noFill/>
          <a:ln w="9525">
            <a:noFill/>
            <a:miter lim="800000"/>
            <a:headEnd/>
            <a:tailEnd/>
          </a:ln>
        </p:spPr>
      </p:pic>
      <p:pic>
        <p:nvPicPr>
          <p:cNvPr id="2" name="Picture 10"/>
          <p:cNvPicPr>
            <a:picLocks noChangeAspect="1" noChangeArrowheads="1"/>
          </p:cNvPicPr>
          <p:nvPr/>
        </p:nvPicPr>
        <p:blipFill>
          <a:blip r:embed="rId41" cstate="print"/>
          <a:srcRect/>
          <a:stretch>
            <a:fillRect/>
          </a:stretch>
        </p:blipFill>
        <p:spPr bwMode="auto">
          <a:xfrm>
            <a:off x="22551057" y="13988716"/>
            <a:ext cx="3310128" cy="1878658"/>
          </a:xfrm>
          <a:prstGeom prst="rect">
            <a:avLst/>
          </a:prstGeom>
          <a:noFill/>
          <a:ln w="9525">
            <a:noFill/>
            <a:miter lim="800000"/>
            <a:headEnd/>
            <a:tailEnd/>
          </a:ln>
        </p:spPr>
      </p:pic>
      <p:pic>
        <p:nvPicPr>
          <p:cNvPr id="3" name="Picture 11"/>
          <p:cNvPicPr>
            <a:picLocks noChangeAspect="1" noChangeArrowheads="1"/>
          </p:cNvPicPr>
          <p:nvPr/>
        </p:nvPicPr>
        <p:blipFill>
          <a:blip r:embed="rId42" cstate="print"/>
          <a:srcRect/>
          <a:stretch>
            <a:fillRect/>
          </a:stretch>
        </p:blipFill>
        <p:spPr bwMode="auto">
          <a:xfrm>
            <a:off x="22551057" y="15955144"/>
            <a:ext cx="3312083" cy="27432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6514</TotalTime>
  <Words>2222</Words>
  <Application>Microsoft Office PowerPoint</Application>
  <PresentationFormat>Custom</PresentationFormat>
  <Paragraphs>93</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Equation</vt:lpstr>
      <vt:lpstr>Slide 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Colby Jurgenson</dc:creator>
  <cp:lastModifiedBy>CJ</cp:lastModifiedBy>
  <cp:revision>620</cp:revision>
  <dcterms:created xsi:type="dcterms:W3CDTF">2008-05-13T19:23:44Z</dcterms:created>
  <dcterms:modified xsi:type="dcterms:W3CDTF">2011-03-24T15:40:55Z</dcterms:modified>
</cp:coreProperties>
</file>